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</p:sldMasterIdLst>
  <p:handoutMasterIdLst>
    <p:handoutMasterId r:id="rId35"/>
  </p:handoutMasterIdLst>
  <p:sldIdLst>
    <p:sldId id="256" r:id="rId2"/>
    <p:sldId id="260" r:id="rId3"/>
    <p:sldId id="301" r:id="rId4"/>
    <p:sldId id="289" r:id="rId5"/>
    <p:sldId id="290" r:id="rId6"/>
    <p:sldId id="292" r:id="rId7"/>
    <p:sldId id="294" r:id="rId8"/>
    <p:sldId id="295" r:id="rId9"/>
    <p:sldId id="296" r:id="rId10"/>
    <p:sldId id="297" r:id="rId11"/>
    <p:sldId id="298" r:id="rId12"/>
    <p:sldId id="293" r:id="rId13"/>
    <p:sldId id="270" r:id="rId14"/>
    <p:sldId id="272" r:id="rId15"/>
    <p:sldId id="274" r:id="rId16"/>
    <p:sldId id="288" r:id="rId17"/>
    <p:sldId id="275" r:id="rId18"/>
    <p:sldId id="299" r:id="rId19"/>
    <p:sldId id="276" r:id="rId20"/>
    <p:sldId id="278" r:id="rId21"/>
    <p:sldId id="283" r:id="rId22"/>
    <p:sldId id="277" r:id="rId23"/>
    <p:sldId id="279" r:id="rId24"/>
    <p:sldId id="284" r:id="rId25"/>
    <p:sldId id="280" r:id="rId26"/>
    <p:sldId id="281" r:id="rId27"/>
    <p:sldId id="285" r:id="rId28"/>
    <p:sldId id="282" r:id="rId29"/>
    <p:sldId id="287" r:id="rId30"/>
    <p:sldId id="266" r:id="rId31"/>
    <p:sldId id="267" r:id="rId32"/>
    <p:sldId id="268" r:id="rId33"/>
    <p:sldId id="26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>
        <p:scale>
          <a:sx n="60" d="100"/>
          <a:sy n="60" d="100"/>
        </p:scale>
        <p:origin x="-169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3B51-735E-4A0B-BA48-6E472E74568A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E0DC-A19B-4B13-822E-EC5EF9D677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51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29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3"/>
            <a:ext cx="9144000" cy="6857033"/>
          </a:xfrm>
          <a:prstGeom prst="rect">
            <a:avLst/>
          </a:prstGeom>
        </p:spPr>
      </p:pic>
      <p:cxnSp>
        <p:nvCxnSpPr>
          <p:cNvPr id="10" name="Conector reto 9"/>
          <p:cNvCxnSpPr/>
          <p:nvPr userDrawn="1"/>
        </p:nvCxnSpPr>
        <p:spPr>
          <a:xfrm>
            <a:off x="1684529" y="6290055"/>
            <a:ext cx="71851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913944" y="6290055"/>
            <a:ext cx="307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/>
              </a:rPr>
              <a:t>2</a:t>
            </a:r>
            <a:r>
              <a:rPr lang="pt-PT" b="1" dirty="0" smtClean="0">
                <a:solidFill>
                  <a:schemeClr val="tx1"/>
                </a:solidFill>
                <a:effectLst/>
              </a:rPr>
              <a:t>º</a:t>
            </a:r>
            <a:r>
              <a:rPr lang="es-ES" b="1" dirty="0" smtClean="0">
                <a:solidFill>
                  <a:schemeClr val="tx1"/>
                </a:solidFill>
                <a:effectLst/>
              </a:rPr>
              <a:t> Ciclo </a:t>
            </a:r>
            <a:r>
              <a:rPr lang="es-ES" b="1" dirty="0" err="1" smtClean="0">
                <a:solidFill>
                  <a:schemeClr val="tx1"/>
                </a:solidFill>
                <a:effectLst/>
              </a:rPr>
              <a:t>em</a:t>
            </a:r>
            <a:r>
              <a:rPr lang="es-E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/>
              </a:rPr>
              <a:t>Gestão</a:t>
            </a:r>
            <a:r>
              <a:rPr lang="es-E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/>
              </a:rPr>
              <a:t>Desportiva</a:t>
            </a:r>
            <a:endParaRPr lang="pt-BR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31" y="6034657"/>
            <a:ext cx="1284632" cy="5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67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7481" y="1226729"/>
            <a:ext cx="7748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“Aplicação </a:t>
            </a:r>
            <a:r>
              <a:rPr lang="pt-BR" sz="3000" b="1" dirty="0"/>
              <a:t>de um instrumento de medida para a valorização da responsabilidade social como intangível num clube de </a:t>
            </a:r>
            <a:r>
              <a:rPr lang="pt-BR" sz="3000" b="1" dirty="0" smtClean="0"/>
              <a:t>futebol.”</a:t>
            </a:r>
            <a:endParaRPr lang="pt-BR" sz="3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38126" y="3782699"/>
            <a:ext cx="430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Candidato: </a:t>
            </a:r>
            <a:r>
              <a:rPr lang="pt-BR" sz="2000" dirty="0" smtClean="0"/>
              <a:t>Ruan Diego Schiestl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19005" y="4244364"/>
            <a:ext cx="490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Orientador: </a:t>
            </a:r>
            <a:r>
              <a:rPr lang="pt-BR" sz="1600" dirty="0" smtClean="0"/>
              <a:t>Dr. </a:t>
            </a:r>
            <a:r>
              <a:rPr lang="pt-BR" sz="2000" dirty="0" err="1" smtClean="0"/>
              <a:t>Valentín</a:t>
            </a:r>
            <a:r>
              <a:rPr lang="pt-BR" sz="2000" dirty="0" smtClean="0"/>
              <a:t> Molina Moreno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39553" y="4706029"/>
            <a:ext cx="490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Co-Orientador</a:t>
            </a:r>
            <a:r>
              <a:rPr lang="pt-BR" sz="1600" b="1" dirty="0" smtClean="0"/>
              <a:t>: </a:t>
            </a:r>
            <a:r>
              <a:rPr lang="pt-BR" sz="1600" dirty="0" smtClean="0"/>
              <a:t>Dr. </a:t>
            </a:r>
            <a:r>
              <a:rPr lang="pt-BR" sz="2000" dirty="0" smtClean="0"/>
              <a:t>José Pedro Sarmento</a:t>
            </a:r>
            <a:endParaRPr lang="pt-BR" sz="2800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235710" y="2804845"/>
            <a:ext cx="863397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35710" y="1118171"/>
            <a:ext cx="863397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9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33917" y="696660"/>
            <a:ext cx="382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Análise </a:t>
            </a:r>
            <a:r>
              <a:rPr lang="pt-BR" b="1" dirty="0" err="1" smtClean="0">
                <a:ea typeface="Times New Roman" panose="02020603050405020304" pitchFamily="18" charset="0"/>
              </a:rPr>
              <a:t>SWOT</a:t>
            </a:r>
            <a:endParaRPr lang="pt-BR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466434"/>
              </p:ext>
            </p:extLst>
          </p:nvPr>
        </p:nvGraphicFramePr>
        <p:xfrm>
          <a:off x="1815743" y="811571"/>
          <a:ext cx="5344222" cy="5219419"/>
        </p:xfrm>
        <a:graphic>
          <a:graphicData uri="http://schemas.openxmlformats.org/drawingml/2006/table">
            <a:tbl>
              <a:tblPr firstRow="1" firstCol="1" bandRow="1"/>
              <a:tblGrid>
                <a:gridCol w="2573119"/>
                <a:gridCol w="2771103"/>
              </a:tblGrid>
              <a:tr h="227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Forças</a:t>
                      </a:r>
                      <a:endParaRPr lang="pt-BR" sz="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Fraquezas</a:t>
                      </a:r>
                      <a:endParaRPr lang="pt-BR" sz="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587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Forte apelo histórico;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Fidelidade de Sócios;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 único clube de Futebol da cidade;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Possuir equipe B;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Presidente motivado;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Estádio próprio;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suplente relva sintética;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Grande número de crianças e jovens nas escolas desportivas;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Plano de descontos;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Parcerias estratégicas.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Situação Financeira;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vender jogadores;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com idade elevada;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Pouca atratividade nos benefícios;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 número de sócios;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ligação com a cidade;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Mídias digitais, Website e Redes Sociais;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Base de dados Sócios;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Marca desvalorizada;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Desportivas terceirizada;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 Público nos jogos;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Estacionamentos;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acessibilidade do estádio.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Oportunidades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Ameaças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890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Médias digitais, Website e Redes Sociais;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Alianças estratégicas;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Planos novos sócios;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Escolas Desportivas;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Bilheteria;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Cafeteria;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Estacionamentos;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Espetáculo Desportivo durante jogos.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Escolas Desportivas;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estrutura bem definida;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Pressão econômica;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Orçamento reduzido;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 número de sócios;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apoio da população;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risco de perda de patrocínios;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apoio governamental;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Afastamento sócios.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765071" y="5942147"/>
            <a:ext cx="2710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ea typeface="Times New Roman" panose="02020603050405020304" pitchFamily="18" charset="0"/>
              </a:rPr>
              <a:t>Fonte: </a:t>
            </a:r>
            <a:r>
              <a:rPr lang="pt-BR" sz="1400" dirty="0" smtClean="0">
                <a:ea typeface="Times New Roman" panose="02020603050405020304" pitchFamily="18" charset="0"/>
              </a:rPr>
              <a:t>Elaborado pelo autor.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8077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61933" y="895244"/>
            <a:ext cx="3825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Considerações Finais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3199" y="2625250"/>
            <a:ext cx="8138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Realizadas </a:t>
            </a:r>
            <a:r>
              <a:rPr lang="pt-BR" dirty="0"/>
              <a:t>em </a:t>
            </a:r>
            <a:r>
              <a:rPr lang="pt-BR" dirty="0" smtClean="0"/>
              <a:t>grande número para tamanho do Clube.   </a:t>
            </a:r>
            <a:r>
              <a:rPr lang="pt-PT" sz="3200" b="1" dirty="0" smtClean="0">
                <a:solidFill>
                  <a:srgbClr val="00B050"/>
                </a:solidFill>
              </a:rPr>
              <a:t>RSC</a:t>
            </a:r>
            <a:r>
              <a:rPr lang="pt-PT" sz="2400" dirty="0" smtClean="0"/>
              <a:t> = € </a:t>
            </a:r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00,00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1933" y="1477236"/>
            <a:ext cx="82185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Organograma: </a:t>
            </a:r>
            <a:r>
              <a:rPr lang="pt-BR" dirty="0" smtClean="0"/>
              <a:t>lógica </a:t>
            </a:r>
            <a:r>
              <a:rPr lang="pt-BR" dirty="0"/>
              <a:t>centrada de gestão, </a:t>
            </a:r>
            <a:r>
              <a:rPr lang="pt-BR" dirty="0" smtClean="0"/>
              <a:t>decisões </a:t>
            </a:r>
            <a:r>
              <a:rPr lang="pt-BR" dirty="0"/>
              <a:t>são tomadas pelo </a:t>
            </a:r>
            <a:r>
              <a:rPr lang="pt-BR" dirty="0" smtClean="0"/>
              <a:t>presidente, mantém </a:t>
            </a:r>
            <a:r>
              <a:rPr lang="pt-BR" dirty="0"/>
              <a:t>o controle e atua efetivamente em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quase</a:t>
            </a:r>
            <a:r>
              <a:rPr lang="pt-BR" sz="2400" dirty="0"/>
              <a:t> </a:t>
            </a:r>
            <a:r>
              <a:rPr lang="pt-BR" dirty="0"/>
              <a:t>todas </a:t>
            </a:r>
            <a:r>
              <a:rPr lang="pt-BR" dirty="0" smtClean="0"/>
              <a:t>decisões. </a:t>
            </a:r>
            <a:endParaRPr lang="pt-PT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361933" y="3539952"/>
            <a:ext cx="8218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clube não </a:t>
            </a:r>
            <a:r>
              <a:rPr lang="pt-BR" dirty="0" smtClean="0"/>
              <a:t>possuí </a:t>
            </a:r>
            <a:r>
              <a:rPr lang="pt-BR" dirty="0"/>
              <a:t>modelo de negócios definido, </a:t>
            </a:r>
            <a:r>
              <a:rPr lang="pt-BR" dirty="0" smtClean="0"/>
              <a:t>é conhecedor </a:t>
            </a:r>
            <a:r>
              <a:rPr lang="pt-BR" dirty="0"/>
              <a:t>em grande parte de seus </a:t>
            </a:r>
            <a:r>
              <a:rPr lang="pt-BR" dirty="0" smtClean="0"/>
              <a:t>P.F. / P.F. / O. / A., porém</a:t>
            </a:r>
            <a:r>
              <a:rPr lang="pt-BR" dirty="0"/>
              <a:t>, estas não estavam descritas de maneira formal, sendo assim, suas forças não são potencializadas e suas fraquezas não são </a:t>
            </a:r>
            <a:r>
              <a:rPr lang="pt-BR" dirty="0" smtClean="0"/>
              <a:t>minimizadas.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3667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>
            <a:endCxn id="3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318976" y="950877"/>
            <a:ext cx="84915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/>
              <a:t>Estudo 2 </a:t>
            </a:r>
            <a:r>
              <a:rPr lang="pt-PT" dirty="0" smtClean="0"/>
              <a:t>- </a:t>
            </a:r>
            <a:r>
              <a:rPr lang="pt-BR" dirty="0"/>
              <a:t>Aplicação de um instrumento de medida para a valorização da responsabilidade social como intangível num clube de futebol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5667" y="2584886"/>
            <a:ext cx="5110858" cy="30665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602" y="2011466"/>
            <a:ext cx="2020733" cy="2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1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0494" y="2569669"/>
            <a:ext cx="81497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Desenvolver e aplicar um questionário para “</a:t>
            </a:r>
            <a:r>
              <a:rPr lang="pt-BR" dirty="0" err="1"/>
              <a:t>socios</a:t>
            </a:r>
            <a:r>
              <a:rPr lang="pt-BR" dirty="0"/>
              <a:t>”, acerca da atividade social de um Clube de </a:t>
            </a:r>
            <a:r>
              <a:rPr lang="pt-BR" dirty="0" smtClean="0"/>
              <a:t>Futebol;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Desenvolver e aplicar um questionário para “não </a:t>
            </a:r>
            <a:r>
              <a:rPr lang="pt-BR" dirty="0" err="1"/>
              <a:t>socios</a:t>
            </a:r>
            <a:r>
              <a:rPr lang="pt-BR" dirty="0"/>
              <a:t>”, acerca da atividade social de um Clube de </a:t>
            </a:r>
            <a:r>
              <a:rPr lang="pt-BR" dirty="0" smtClean="0"/>
              <a:t>Futebol;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Mensurar se as atividades de RSC desenvolvidas pelo clube são reconhecidas pelos “sócios</a:t>
            </a:r>
            <a:r>
              <a:rPr lang="pt-BR" dirty="0" smtClean="0"/>
              <a:t>”;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Mensurar se as atividades de RSC desenvolvidas pelo clube são reconhecidas pelos “não sócios</a:t>
            </a:r>
            <a:r>
              <a:rPr lang="pt-BR" dirty="0" smtClean="0"/>
              <a:t>”;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0495" y="2036573"/>
            <a:ext cx="271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Objetivos Específicos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>
            <a:endCxn id="4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80494" y="1375316"/>
            <a:ext cx="8149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ea typeface="Times New Roman" panose="02020603050405020304" pitchFamily="18" charset="0"/>
              </a:rPr>
              <a:t>Apreciar a opinião acerca da atividade social desenvolvida pelo </a:t>
            </a:r>
            <a:r>
              <a:rPr lang="pt-BR" dirty="0" smtClean="0">
                <a:ea typeface="Times New Roman" panose="02020603050405020304" pitchFamily="18" charset="0"/>
              </a:rPr>
              <a:t>clube.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0495" y="790135"/>
            <a:ext cx="2062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Objetivo Geral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353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480495" y="1431597"/>
            <a:ext cx="81514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ea typeface="Times New Roman" panose="02020603050405020304" pitchFamily="18" charset="0"/>
              </a:rPr>
              <a:t>Caráter </a:t>
            </a:r>
            <a:r>
              <a:rPr lang="pt-BR" dirty="0">
                <a:ea typeface="Times New Roman" panose="02020603050405020304" pitchFamily="18" charset="0"/>
              </a:rPr>
              <a:t>descritivo e exploratório. </a:t>
            </a:r>
            <a:r>
              <a:rPr lang="pt-PT" dirty="0">
                <a:ea typeface="Times New Roman" panose="02020603050405020304" pitchFamily="18" charset="0"/>
              </a:rPr>
              <a:t>Segundo Vieira (2002), a pesquisa descritiva expõe as características de determinada população ou de determinado fenômeno e, normalmente, se baseia em amostras </a:t>
            </a:r>
            <a:r>
              <a:rPr lang="pt-PT" dirty="0" smtClean="0">
                <a:ea typeface="Times New Roman" panose="02020603050405020304" pitchFamily="18" charset="0"/>
              </a:rPr>
              <a:t>grandes.</a:t>
            </a:r>
            <a:endParaRPr lang="pt-PT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Baseia-se em </a:t>
            </a:r>
            <a:r>
              <a:rPr lang="pt-BR" dirty="0"/>
              <a:t>dois tipos de pesquisa, qualitativa e quantitativa, </a:t>
            </a:r>
            <a:r>
              <a:rPr lang="pt-BR" dirty="0" smtClean="0"/>
              <a:t>permitindo de forma conjunta a recolha de mais dados </a:t>
            </a:r>
            <a:r>
              <a:rPr lang="pt-BR" dirty="0"/>
              <a:t>(Fonseca, 2002).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0495" y="971563"/>
            <a:ext cx="271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Metodologia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95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44500" y="705639"/>
            <a:ext cx="819150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371600" algn="l"/>
                <a:tab pos="449580" algn="l"/>
              </a:tabLst>
            </a:pPr>
            <a:r>
              <a:rPr lang="pt-PT" sz="2000" b="1" dirty="0" smtClean="0">
                <a:ea typeface="Times New Roman" panose="02020603050405020304" pitchFamily="18" charset="0"/>
              </a:rPr>
              <a:t>Instrumento de Medida</a:t>
            </a:r>
          </a:p>
          <a:p>
            <a:pPr>
              <a:lnSpc>
                <a:spcPct val="150000"/>
              </a:lnSpc>
              <a:tabLst>
                <a:tab pos="1371600" algn="l"/>
                <a:tab pos="449580" algn="l"/>
              </a:tabLst>
            </a:pPr>
            <a:r>
              <a:rPr lang="pt-PT" sz="500" dirty="0" smtClean="0">
                <a:ea typeface="Times New Roman" panose="02020603050405020304" pitchFamily="18" charset="0"/>
              </a:rPr>
              <a:t/>
            </a:r>
            <a:br>
              <a:rPr lang="pt-PT" sz="500" dirty="0" smtClean="0">
                <a:ea typeface="Times New Roman" panose="02020603050405020304" pitchFamily="18" charset="0"/>
              </a:rPr>
            </a:br>
            <a:r>
              <a:rPr lang="pt-PT" dirty="0" smtClean="0">
                <a:ea typeface="Times New Roman" panose="02020603050405020304" pitchFamily="18" charset="0"/>
              </a:rPr>
              <a:t>Presou-se </a:t>
            </a:r>
            <a:r>
              <a:rPr lang="pt-PT" dirty="0">
                <a:ea typeface="Times New Roman" panose="02020603050405020304" pitchFamily="18" charset="0"/>
              </a:rPr>
              <a:t>pela quantidade de perguntas:     Nem &gt;      Nem&lt;</a:t>
            </a:r>
          </a:p>
          <a:p>
            <a:pPr>
              <a:lnSpc>
                <a:spcPct val="150000"/>
              </a:lnSpc>
              <a:tabLst>
                <a:tab pos="1371600" algn="l"/>
                <a:tab pos="449580" algn="l"/>
              </a:tabLst>
            </a:pPr>
            <a:endParaRPr lang="pt-PT" sz="8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dirty="0" smtClean="0">
                <a:ea typeface="Times New Roman" panose="02020603050405020304" pitchFamily="18" charset="0"/>
              </a:rPr>
              <a:t>Determinadas </a:t>
            </a:r>
            <a:r>
              <a:rPr lang="pt-PT" dirty="0">
                <a:ea typeface="Times New Roman" panose="02020603050405020304" pitchFamily="18" charset="0"/>
              </a:rPr>
              <a:t>as variáveis, </a:t>
            </a:r>
            <a:r>
              <a:rPr lang="pt-PT" dirty="0" smtClean="0">
                <a:ea typeface="Times New Roman" panose="02020603050405020304" pitchFamily="18" charset="0"/>
              </a:rPr>
              <a:t>elaborou-se </a:t>
            </a:r>
            <a:r>
              <a:rPr lang="pt-PT" dirty="0">
                <a:ea typeface="Times New Roman" panose="02020603050405020304" pitchFamily="18" charset="0"/>
              </a:rPr>
              <a:t>dois inquéritos relativos ao objeto de estudo</a:t>
            </a:r>
            <a:r>
              <a:rPr lang="pt-PT" dirty="0" smtClean="0">
                <a:ea typeface="Times New Roman" panose="02020603050405020304" pitchFamily="18" charset="0"/>
              </a:rPr>
              <a:t>, desenvolvidos sobre a ótica de ferramentas já existentes na literatura, </a:t>
            </a:r>
            <a:r>
              <a:rPr lang="pt-PT" dirty="0">
                <a:ea typeface="Times New Roman" panose="02020603050405020304" pitchFamily="18" charset="0"/>
              </a:rPr>
              <a:t>e </a:t>
            </a:r>
            <a:r>
              <a:rPr lang="pt-BR" dirty="0">
                <a:ea typeface="Times New Roman" panose="02020603050405020304" pitchFamily="18" charset="0"/>
              </a:rPr>
              <a:t>validadas por </a:t>
            </a:r>
            <a:r>
              <a:rPr lang="pt-BR" i="1" dirty="0">
                <a:ea typeface="Times New Roman" panose="02020603050405020304" pitchFamily="18" charset="0"/>
              </a:rPr>
              <a:t>experts</a:t>
            </a:r>
            <a:r>
              <a:rPr lang="pt-BR" dirty="0">
                <a:ea typeface="Times New Roman" panose="02020603050405020304" pitchFamily="18" charset="0"/>
              </a:rPr>
              <a:t> nas áreas de, Ciências Empresariais, </a:t>
            </a:r>
            <a:r>
              <a:rPr lang="pt-BR" dirty="0" smtClean="0">
                <a:ea typeface="Times New Roman" panose="02020603050405020304" pitchFamily="18" charset="0"/>
              </a:rPr>
              <a:t>Economia </a:t>
            </a:r>
            <a:r>
              <a:rPr lang="pt-BR" dirty="0">
                <a:ea typeface="Times New Roman" panose="02020603050405020304" pitchFamily="18" charset="0"/>
              </a:rPr>
              <a:t>e Ciências Sociais.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800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b="1" dirty="0">
                <a:ea typeface="MS Gothic" panose="020B0609070205080204" pitchFamily="49" charset="-128"/>
                <a:cs typeface="Times New Roman" panose="02020603050405020304" pitchFamily="18" charset="0"/>
              </a:rPr>
              <a:t>Questionários para </a:t>
            </a:r>
            <a:r>
              <a:rPr lang="pt-PT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Sócios	/     Questionários </a:t>
            </a:r>
            <a:r>
              <a:rPr lang="pt-PT" b="1" dirty="0">
                <a:ea typeface="MS Gothic" panose="020B0609070205080204" pitchFamily="49" charset="-128"/>
                <a:cs typeface="Times New Roman" panose="02020603050405020304" pitchFamily="18" charset="0"/>
              </a:rPr>
              <a:t>para </a:t>
            </a:r>
            <a:r>
              <a:rPr lang="pt-PT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Não Sócios</a:t>
            </a:r>
          </a:p>
          <a:p>
            <a:pPr algn="just">
              <a:lnSpc>
                <a:spcPct val="150000"/>
              </a:lnSpc>
            </a:pPr>
            <a:endParaRPr lang="pt-PT" sz="10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/>
              <a:t>P</a:t>
            </a:r>
            <a:r>
              <a:rPr lang="pt-PT" dirty="0" smtClean="0"/>
              <a:t>erguntas </a:t>
            </a:r>
            <a:r>
              <a:rPr lang="pt-PT" dirty="0"/>
              <a:t>objetivas e outras complementares, </a:t>
            </a:r>
            <a:r>
              <a:rPr lang="pt-PT" dirty="0" smtClean="0"/>
              <a:t>utilizou-se a escala </a:t>
            </a:r>
            <a:r>
              <a:rPr lang="pt-PT" dirty="0"/>
              <a:t>Likert para fins de mensuração (1-5, onde 1 é para "total desacordo" e 5 para "concordância total</a:t>
            </a:r>
            <a:r>
              <a:rPr lang="pt-PT" dirty="0" smtClean="0"/>
              <a:t>").</a:t>
            </a:r>
          </a:p>
          <a:p>
            <a:pPr algn="just">
              <a:lnSpc>
                <a:spcPct val="150000"/>
              </a:lnSpc>
            </a:pPr>
            <a:endParaRPr lang="pt-PT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Pré-teste: </a:t>
            </a:r>
            <a:r>
              <a:rPr lang="pt-PT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8 sócios e 25 não sócios.</a:t>
            </a:r>
            <a:r>
              <a:rPr lang="pt-PT" b="1" dirty="0">
                <a:ea typeface="MS Gothic" panose="020B0609070205080204" pitchFamily="49" charset="-128"/>
                <a:cs typeface="Times New Roman" panose="02020603050405020304" pitchFamily="18" charset="0"/>
              </a:rPr>
              <a:t>	</a:t>
            </a:r>
            <a:endParaRPr lang="pt-BR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4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386317" y="806840"/>
            <a:ext cx="8325883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71600" algn="l"/>
                <a:tab pos="449580" algn="l"/>
              </a:tabLst>
            </a:pPr>
            <a:r>
              <a:rPr lang="pt-PT" sz="2000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Recolha de Dados</a:t>
            </a:r>
          </a:p>
          <a:p>
            <a:pPr algn="just">
              <a:lnSpc>
                <a:spcPct val="150000"/>
              </a:lnSpc>
              <a:tabLst>
                <a:tab pos="1371600" algn="l"/>
                <a:tab pos="449580" algn="l"/>
              </a:tabLst>
            </a:pPr>
            <a:endParaRPr lang="pt-BR" sz="11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01/03/2015 </a:t>
            </a:r>
            <a:r>
              <a:rPr lang="pt-BR" dirty="0">
                <a:ea typeface="Times New Roman" panose="02020603050405020304" pitchFamily="18" charset="0"/>
              </a:rPr>
              <a:t>e </a:t>
            </a:r>
            <a:r>
              <a:rPr lang="pt-BR" dirty="0" smtClean="0">
                <a:ea typeface="Times New Roman" panose="02020603050405020304" pitchFamily="18" charset="0"/>
              </a:rPr>
              <a:t>12/04/2015;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Partidas </a:t>
            </a:r>
            <a:r>
              <a:rPr lang="pt-BR" dirty="0">
                <a:ea typeface="Times New Roman" panose="02020603050405020304" pitchFamily="18" charset="0"/>
              </a:rPr>
              <a:t>no estádio Salto </a:t>
            </a:r>
            <a:r>
              <a:rPr lang="pt-BR" dirty="0" err="1">
                <a:ea typeface="Times New Roman" panose="02020603050405020304" pitchFamily="18" charset="0"/>
              </a:rPr>
              <a:t>del</a:t>
            </a:r>
            <a:r>
              <a:rPr lang="pt-BR" dirty="0">
                <a:ea typeface="Times New Roman" panose="02020603050405020304" pitchFamily="18" charset="0"/>
              </a:rPr>
              <a:t> </a:t>
            </a:r>
            <a:r>
              <a:rPr lang="pt-BR" dirty="0" err="1" smtClean="0">
                <a:ea typeface="Times New Roman" panose="02020603050405020304" pitchFamily="18" charset="0"/>
              </a:rPr>
              <a:t>Caballo</a:t>
            </a:r>
            <a:r>
              <a:rPr lang="pt-BR" dirty="0">
                <a:ea typeface="Times New Roman" panose="02020603050405020304" pitchFamily="18" charset="0"/>
              </a:rPr>
              <a:t>;</a:t>
            </a:r>
            <a:r>
              <a:rPr lang="pt-BR" dirty="0" smtClean="0"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Centro </a:t>
            </a:r>
            <a:r>
              <a:rPr lang="pt-BR" dirty="0">
                <a:ea typeface="Times New Roman" panose="02020603050405020304" pitchFamily="18" charset="0"/>
              </a:rPr>
              <a:t>da cidade na praça de </a:t>
            </a:r>
            <a:r>
              <a:rPr lang="pt-BR" dirty="0" err="1" smtClean="0">
                <a:ea typeface="Times New Roman" panose="02020603050405020304" pitchFamily="18" charset="0"/>
              </a:rPr>
              <a:t>Zocodover</a:t>
            </a:r>
            <a:r>
              <a:rPr lang="pt-BR" dirty="0" smtClean="0">
                <a:ea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Dois </a:t>
            </a:r>
            <a:r>
              <a:rPr lang="pt-BR" dirty="0">
                <a:ea typeface="Times New Roman" panose="02020603050405020304" pitchFamily="18" charset="0"/>
              </a:rPr>
              <a:t>centros comerciais de maior fluxo localizados em bairros da cidade</a:t>
            </a:r>
            <a:r>
              <a:rPr lang="pt-BR" dirty="0" smtClean="0">
                <a:ea typeface="Times New Roman" panose="02020603050405020304" pitchFamily="18" charset="0"/>
              </a:rPr>
              <a:t>, Centro </a:t>
            </a:r>
            <a:r>
              <a:rPr lang="pt-BR" dirty="0">
                <a:ea typeface="Times New Roman" panose="02020603050405020304" pitchFamily="18" charset="0"/>
              </a:rPr>
              <a:t>Comercial Luz </a:t>
            </a:r>
            <a:r>
              <a:rPr lang="pt-BR" dirty="0" err="1">
                <a:ea typeface="Times New Roman" panose="02020603050405020304" pitchFamily="18" charset="0"/>
              </a:rPr>
              <a:t>del</a:t>
            </a:r>
            <a:r>
              <a:rPr lang="pt-BR" dirty="0">
                <a:ea typeface="Times New Roman" panose="02020603050405020304" pitchFamily="18" charset="0"/>
              </a:rPr>
              <a:t> </a:t>
            </a:r>
            <a:r>
              <a:rPr lang="pt-BR" dirty="0" err="1">
                <a:ea typeface="Times New Roman" panose="02020603050405020304" pitchFamily="18" charset="0"/>
              </a:rPr>
              <a:t>Tajo</a:t>
            </a:r>
            <a:r>
              <a:rPr lang="pt-BR" dirty="0">
                <a:ea typeface="Times New Roman" panose="02020603050405020304" pitchFamily="18" charset="0"/>
              </a:rPr>
              <a:t> e o Centro Comercial </a:t>
            </a:r>
            <a:r>
              <a:rPr lang="pt-BR" dirty="0" smtClean="0">
                <a:ea typeface="Times New Roman" panose="02020603050405020304" pitchFamily="18" charset="0"/>
              </a:rPr>
              <a:t>Abadia;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 smtClean="0">
                <a:ea typeface="Times New Roman" panose="02020603050405020304" pitchFamily="18" charset="0"/>
              </a:rPr>
              <a:t>Voluntátios</a:t>
            </a:r>
            <a:r>
              <a:rPr lang="pt-BR" dirty="0" smtClean="0">
                <a:ea typeface="Times New Roman" panose="02020603050405020304" pitchFamily="18" charset="0"/>
              </a:rPr>
              <a:t> </a:t>
            </a:r>
            <a:r>
              <a:rPr lang="pt-BR" dirty="0">
                <a:ea typeface="Times New Roman" panose="02020603050405020304" pitchFamily="18" charset="0"/>
              </a:rPr>
              <a:t>foram selecionados através da parceria com a </a:t>
            </a:r>
            <a:r>
              <a:rPr lang="pt-BR" i="1" dirty="0" err="1">
                <a:ea typeface="Times New Roman" panose="02020603050405020304" pitchFamily="18" charset="0"/>
              </a:rPr>
              <a:t>Fundación</a:t>
            </a:r>
            <a:r>
              <a:rPr lang="pt-BR" i="1" dirty="0">
                <a:ea typeface="Times New Roman" panose="02020603050405020304" pitchFamily="18" charset="0"/>
              </a:rPr>
              <a:t> </a:t>
            </a:r>
            <a:r>
              <a:rPr lang="pt-BR" i="1" dirty="0" err="1" smtClean="0">
                <a:ea typeface="Times New Roman" panose="02020603050405020304" pitchFamily="18" charset="0"/>
              </a:rPr>
              <a:t>CIESS</a:t>
            </a:r>
            <a:r>
              <a:rPr lang="pt-BR" i="1" dirty="0">
                <a:ea typeface="Times New Roman" panose="02020603050405020304" pitchFamily="18" charset="0"/>
              </a:rPr>
              <a:t>;</a:t>
            </a:r>
            <a:endParaRPr lang="pt-BR" i="1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0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Campanha para preenchimento dos questionários.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072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5905" y="2742274"/>
            <a:ext cx="164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B050"/>
                </a:solidFill>
              </a:rPr>
              <a:t>Perfil Sócio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flipH="1">
            <a:off x="6611520" y="2741722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B050"/>
                </a:solidFill>
              </a:rPr>
              <a:t>Perfil Não Sócio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59437" y="3325283"/>
            <a:ext cx="2134094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</a:t>
            </a:r>
          </a:p>
          <a:p>
            <a:pPr algn="ctr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36-60 anos</a:t>
            </a:r>
          </a:p>
          <a:p>
            <a:pPr algn="ctr"/>
            <a:endParaRPr lang="pt-PT" sz="400" b="1" dirty="0" smtClean="0">
              <a:solidFill>
                <a:srgbClr val="00B050"/>
              </a:solidFill>
            </a:endParaRPr>
          </a:p>
          <a:p>
            <a:pPr algn="ctr"/>
            <a:r>
              <a:rPr lang="pt-PT" sz="2400" b="1" dirty="0" smtClean="0">
                <a:solidFill>
                  <a:srgbClr val="00B050"/>
                </a:solidFill>
              </a:rPr>
              <a:t>+10 anos sócio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59437" y="4607805"/>
            <a:ext cx="224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Toledo nos</a:t>
            </a:r>
          </a:p>
          <a:p>
            <a:pPr algn="ctr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bairros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distantes.</a:t>
            </a:r>
            <a:endPara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10480" y="3325283"/>
            <a:ext cx="25543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</a:t>
            </a:r>
          </a:p>
          <a:p>
            <a:pPr algn="ctr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19-35 anos</a:t>
            </a:r>
          </a:p>
          <a:p>
            <a:pPr algn="ctr"/>
            <a:r>
              <a:rPr lang="pt-PT" sz="1600" b="1" dirty="0" smtClean="0">
                <a:solidFill>
                  <a:srgbClr val="00B050"/>
                </a:solidFill>
              </a:rPr>
              <a:t>+ Metade possui Interesse em ser sócio do clube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17536" y="4648722"/>
            <a:ext cx="1940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 nos </a:t>
            </a:r>
          </a:p>
          <a:p>
            <a:pPr algn="ctr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bairros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distantes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Toledo.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68738" y="1872917"/>
            <a:ext cx="788603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A </a:t>
            </a:r>
            <a:r>
              <a:rPr lang="pt-BR" dirty="0"/>
              <a:t>amostra foi de um total de 619 </a:t>
            </a:r>
            <a:r>
              <a:rPr lang="pt-BR" dirty="0" smtClean="0"/>
              <a:t>indivíduos (383 sócios e 237 </a:t>
            </a:r>
            <a:r>
              <a:rPr lang="pt-BR" dirty="0"/>
              <a:t>não </a:t>
            </a:r>
            <a:r>
              <a:rPr lang="pt-BR" dirty="0" smtClean="0"/>
              <a:t>sócios).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11717" y="894396"/>
            <a:ext cx="3153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Caracterização da Amostra</a:t>
            </a:r>
            <a:endParaRPr lang="pt-BR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/>
          <p:cNvCxnSpPr>
            <a:endCxn id="17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 flipV="1">
            <a:off x="4399597" y="3076429"/>
            <a:ext cx="12159" cy="2745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1354709" y="1397912"/>
            <a:ext cx="660553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população alvo: Sócios e Não Sócios do Club </a:t>
            </a:r>
            <a:r>
              <a:rPr lang="pt-BR" dirty="0" err="1"/>
              <a:t>Deportivo</a:t>
            </a:r>
            <a:r>
              <a:rPr lang="pt-BR" dirty="0"/>
              <a:t> Toledo.</a:t>
            </a:r>
          </a:p>
        </p:txBody>
      </p:sp>
    </p:spTree>
    <p:extLst>
      <p:ext uri="{BB962C8B-B14F-4D97-AF65-F5344CB8AC3E}">
        <p14:creationId xmlns:p14="http://schemas.microsoft.com/office/powerpoint/2010/main" xmlns="" val="25073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18852" y="1542646"/>
            <a:ext cx="825253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Parte-se do pressuposto que as atividades de RSC desenvolvidas pelo clube são mais conhecidas pelos sócios do que pelos não sócios do clube;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Parte-se do pressuposto que os sócios em relação aos não sócios do clube, conhecem mais as atividades sociais e extradesportivas do clube;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Parte-se do pressuposto que os sócios e não sócios do clube, se encontram satisfeitos em fazer parte de um clube que mantém práticas de responsabilidade social;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0495" y="971563"/>
            <a:ext cx="271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Hipóteses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701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36387" y="173440"/>
            <a:ext cx="433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Comprovativo de Hipóteses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4502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47327" y="1982206"/>
            <a:ext cx="200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8304" y="2712196"/>
            <a:ext cx="819089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Parte-se do pressuposto que as atividades de RSC desenvolvidas pelo clube são mais conhecidas pelos sócios do que pelos não sócios do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clube.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to 6"/>
          <p:cNvCxnSpPr>
            <a:endCxn id="5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159" y="2692129"/>
            <a:ext cx="2005563" cy="28088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573" y="931666"/>
            <a:ext cx="1143617" cy="11417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781" y="1097271"/>
            <a:ext cx="2633036" cy="8105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89" y="1070813"/>
            <a:ext cx="2340092" cy="10152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00" y="2724205"/>
            <a:ext cx="2711302" cy="996103"/>
          </a:xfrm>
          <a:prstGeom prst="rect">
            <a:avLst/>
          </a:prstGeom>
        </p:spPr>
      </p:pic>
      <p:sp>
        <p:nvSpPr>
          <p:cNvPr id="17" name="Seta para a esquerda e para a direita 16"/>
          <p:cNvSpPr/>
          <p:nvPr/>
        </p:nvSpPr>
        <p:spPr>
          <a:xfrm>
            <a:off x="3795202" y="3853155"/>
            <a:ext cx="1831746" cy="628531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346051" y="3526528"/>
            <a:ext cx="1000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084" y="4401005"/>
            <a:ext cx="2124504" cy="8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" t="9422" r="5260" b="10860"/>
          <a:stretch/>
        </p:blipFill>
        <p:spPr>
          <a:xfrm>
            <a:off x="477190" y="1987972"/>
            <a:ext cx="7717356" cy="217178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988049" y="3094371"/>
            <a:ext cx="1206497" cy="688368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982976" y="3146297"/>
            <a:ext cx="949454" cy="595157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142271" y="3719328"/>
            <a:ext cx="902811" cy="400110"/>
          </a:xfrm>
          <a:prstGeom prst="rect">
            <a:avLst/>
          </a:prstGeom>
          <a:noFill/>
          <a:effectLst>
            <a:outerShdw blurRad="50800" dist="50800" dir="5400000" sx="107000" sy="107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pt-PT" sz="2000" b="1" i="1" dirty="0"/>
              <a:t>p</a:t>
            </a:r>
            <a:r>
              <a:rPr lang="pt-PT" sz="2000" b="1" dirty="0" smtClean="0"/>
              <a:t>&gt;0,05</a:t>
            </a:r>
            <a:endParaRPr lang="pt-BR" sz="2000" b="1" dirty="0"/>
          </a:p>
        </p:txBody>
      </p:sp>
      <p:sp>
        <p:nvSpPr>
          <p:cNvPr id="18" name="Retângulo 17"/>
          <p:cNvSpPr/>
          <p:nvPr/>
        </p:nvSpPr>
        <p:spPr>
          <a:xfrm>
            <a:off x="1444558" y="1387684"/>
            <a:ext cx="7302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Tabela 17: </a:t>
            </a:r>
            <a:r>
              <a:rPr lang="pt-BR" sz="1600" dirty="0"/>
              <a:t>Sócio/Não Sócio x Conhece a atividade de RSC do clube.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052297" y="4453101"/>
            <a:ext cx="276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Dados de pesquisa do autor.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829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25165" y="700013"/>
            <a:ext cx="424322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700" dirty="0" smtClean="0">
                <a:ea typeface="Times New Roman" panose="02020603050405020304" pitchFamily="18" charset="0"/>
              </a:rPr>
              <a:t>Percebe-se </a:t>
            </a:r>
            <a:r>
              <a:rPr lang="pt-BR" sz="1700" dirty="0">
                <a:ea typeface="Times New Roman" panose="02020603050405020304" pitchFamily="18" charset="0"/>
              </a:rPr>
              <a:t>uma tendência de que os não sócios, reconheçam mais as atividades de RSC praticadas no clube em relação aos sócios, uma vez que, o gráfico expressa que o grupo “Não sócios”, em sua maior parte (</a:t>
            </a:r>
            <a:r>
              <a:rPr lang="pt-BR" sz="1700" i="1" dirty="0">
                <a:ea typeface="Times New Roman" panose="02020603050405020304" pitchFamily="18" charset="0"/>
              </a:rPr>
              <a:t>N</a:t>
            </a:r>
            <a:r>
              <a:rPr lang="pt-BR" sz="1700" dirty="0">
                <a:ea typeface="Times New Roman" panose="02020603050405020304" pitchFamily="18" charset="0"/>
              </a:rPr>
              <a:t>=154), 35%, afirma ser conhecedor das ações de RSC desenvolvidas pelo clube, contra apenas 29% de sócios que fazem a mesma afirmação. </a:t>
            </a:r>
            <a:endParaRPr lang="pt-BR" sz="170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90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>
                <a:ea typeface="Times New Roman" panose="02020603050405020304" pitchFamily="18" charset="0"/>
              </a:rPr>
              <a:t>Se analisados de forma independente, podemos perceber no gráfico 14, que os dois grupos respondem em sua maior parte, não conhecer as atividades de RSC desenvolvida pelo clube.  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" t="6230" r="24512"/>
          <a:stretch/>
        </p:blipFill>
        <p:spPr bwMode="auto">
          <a:xfrm>
            <a:off x="431811" y="1235847"/>
            <a:ext cx="3944258" cy="4260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17" t="7713" r="14457" b="74677"/>
          <a:stretch/>
        </p:blipFill>
        <p:spPr bwMode="auto">
          <a:xfrm>
            <a:off x="1078363" y="1396853"/>
            <a:ext cx="637422" cy="796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7940" y="8561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/>
              <a:t>Gráfico 14: </a:t>
            </a:r>
            <a:r>
              <a:rPr lang="pt-BR" sz="1200" dirty="0"/>
              <a:t>Sócio/Não Sócio x Conhece a atividade de RSC do clube.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22199" y="5577282"/>
            <a:ext cx="236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Dados pesquisa do autor.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6679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36387" y="173440"/>
            <a:ext cx="433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Comprovativo de Hipóteses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>
            <a:endCxn id="4" idx="1"/>
          </p:cNvCxnSpPr>
          <p:nvPr/>
        </p:nvCxnSpPr>
        <p:spPr>
          <a:xfrm>
            <a:off x="233917" y="435050"/>
            <a:ext cx="4502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47327" y="1982206"/>
            <a:ext cx="200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8304" y="2712196"/>
            <a:ext cx="819089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Parte-se do pressuposto que os sócios em relação aos não sócios do clube, conhecem mais as atividades sociais e extradesportivas do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clube.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1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>
            <a:endCxn id="8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4" t="10821" r="3216" b="6525"/>
          <a:stretch/>
        </p:blipFill>
        <p:spPr>
          <a:xfrm>
            <a:off x="555566" y="2077679"/>
            <a:ext cx="7638980" cy="206284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91665" y="1374097"/>
            <a:ext cx="7302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Tabela </a:t>
            </a:r>
            <a:r>
              <a:rPr lang="pt-BR" sz="1600" b="1" dirty="0" smtClean="0"/>
              <a:t>18: </a:t>
            </a:r>
            <a:r>
              <a:rPr lang="pt-BR" sz="1600" dirty="0"/>
              <a:t>Sócio/Não Sócio x Conhece a atividade social e extradesportiva do clube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3052297" y="4453101"/>
            <a:ext cx="276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Dados de pesquisa do autor.</a:t>
            </a:r>
            <a:endParaRPr lang="pt-BR" sz="1400" dirty="0"/>
          </a:p>
        </p:txBody>
      </p:sp>
      <p:sp>
        <p:nvSpPr>
          <p:cNvPr id="13" name="Retângulo 12"/>
          <p:cNvSpPr/>
          <p:nvPr/>
        </p:nvSpPr>
        <p:spPr>
          <a:xfrm>
            <a:off x="6957231" y="3050455"/>
            <a:ext cx="1252816" cy="905564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086259" y="3111766"/>
            <a:ext cx="814654" cy="782943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184732" y="3641850"/>
            <a:ext cx="959268" cy="369332"/>
          </a:xfrm>
          <a:prstGeom prst="rect">
            <a:avLst/>
          </a:prstGeom>
          <a:noFill/>
          <a:effectLst>
            <a:outerShdw blurRad="50800" dist="50800" dir="5400000" sx="107000" sy="107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PT" b="1" i="1" dirty="0">
                <a:solidFill>
                  <a:srgbClr val="92D050"/>
                </a:solidFill>
              </a:rPr>
              <a:t>p</a:t>
            </a:r>
            <a:r>
              <a:rPr lang="pt-PT" b="1" dirty="0" smtClean="0">
                <a:solidFill>
                  <a:srgbClr val="92D050"/>
                </a:solidFill>
              </a:rPr>
              <a:t>&gt;0,05</a:t>
            </a:r>
            <a:endParaRPr lang="pt-B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0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>
            <a:endCxn id="8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6" t="5829" r="24709"/>
          <a:stretch/>
        </p:blipFill>
        <p:spPr bwMode="auto">
          <a:xfrm>
            <a:off x="404632" y="1257039"/>
            <a:ext cx="3966351" cy="4260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483750" y="827589"/>
            <a:ext cx="4288536" cy="503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/>
              <a:t>Percebe-se </a:t>
            </a:r>
            <a:r>
              <a:rPr lang="pt-BR" dirty="0"/>
              <a:t>uma tendência no grupo “não sócios” mostrar-se mais conhecedor das atividades sociais e extradesportivas desenvolvidas pelo clube, uma vez que 51,5% </a:t>
            </a:r>
            <a:r>
              <a:rPr lang="pt-BR" dirty="0" smtClean="0"/>
              <a:t>afirmam ser conhecedores das atividades, </a:t>
            </a:r>
            <a:r>
              <a:rPr lang="pt-BR" dirty="0"/>
              <a:t>já o grupo “sócios” apresenta </a:t>
            </a:r>
            <a:r>
              <a:rPr lang="pt-BR" dirty="0" smtClean="0"/>
              <a:t>49,1% de inquiridos conhecedores das mesmas atividades, concluindo que se analisados </a:t>
            </a:r>
            <a:r>
              <a:rPr lang="pt-BR" dirty="0"/>
              <a:t>de maneira independente, os sócios possuem uma tendência em não conhecer as atividades sociais e extradesportivas, com 50,9%.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04632" y="737286"/>
            <a:ext cx="391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Gráfico </a:t>
            </a:r>
            <a:r>
              <a:rPr lang="pt-BR" sz="1200" b="1" dirty="0" smtClean="0"/>
              <a:t>15: </a:t>
            </a:r>
            <a:r>
              <a:rPr lang="pt-BR" sz="1200" dirty="0"/>
              <a:t>Sócio/Não Sócio x Conhece a atividade social e </a:t>
            </a:r>
            <a:endParaRPr lang="pt-BR" sz="1200" dirty="0" smtClean="0"/>
          </a:p>
          <a:p>
            <a:r>
              <a:rPr lang="pt-BR" sz="1200" dirty="0" smtClean="0"/>
              <a:t>extradesportiva </a:t>
            </a:r>
            <a:r>
              <a:rPr lang="pt-BR" sz="1200" dirty="0"/>
              <a:t>do </a:t>
            </a:r>
            <a:r>
              <a:rPr lang="pt-BR" sz="1200" dirty="0" smtClean="0"/>
              <a:t>clube.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222199" y="5577282"/>
            <a:ext cx="236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Dados pesquisa do autor.</a:t>
            </a:r>
            <a:endParaRPr lang="pt-BR" sz="1200" dirty="0"/>
          </a:p>
        </p:txBody>
      </p:sp>
      <p:pic>
        <p:nvPicPr>
          <p:cNvPr id="23" name="Imagem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40" t="7160" r="9323" b="70760"/>
          <a:stretch/>
        </p:blipFill>
        <p:spPr bwMode="auto">
          <a:xfrm>
            <a:off x="1177490" y="1433074"/>
            <a:ext cx="867211" cy="998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36387" y="173440"/>
            <a:ext cx="433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Comprovativo de Hipóteses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4502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647327" y="1099612"/>
            <a:ext cx="200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3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3611" y="1765992"/>
            <a:ext cx="81908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Parte-se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do pressuposto que os sócios e não sócios do clube, se encontram satisfeitos em fazer parte de um clube que mantém práticas de responsabilidade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social.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t-P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Para melhor compreensão da análise na presente hipótese, </a:t>
            </a:r>
            <a:r>
              <a:rPr lang="pt-BR" dirty="0" smtClean="0"/>
              <a:t>foi realizado </a:t>
            </a:r>
            <a:r>
              <a:rPr lang="pt-BR" dirty="0"/>
              <a:t>uma divisão em dois grupos, sócios e não sócios. Em ambos, será utilizado análise de frequência absoluta e frequência relativa, uma vez que a hipótese não visa a relação entre as mesmas. </a:t>
            </a:r>
          </a:p>
        </p:txBody>
      </p:sp>
    </p:spTree>
    <p:extLst>
      <p:ext uri="{BB962C8B-B14F-4D97-AF65-F5344CB8AC3E}">
        <p14:creationId xmlns:p14="http://schemas.microsoft.com/office/powerpoint/2010/main" xmlns="" val="3800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 rotWithShape="1">
          <a:blip r:embed="rId2" cstate="print"/>
          <a:srcRect l="4411" b="9663"/>
          <a:stretch/>
        </p:blipFill>
        <p:spPr bwMode="auto">
          <a:xfrm>
            <a:off x="318980" y="1565340"/>
            <a:ext cx="4603260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164021" y="1352916"/>
            <a:ext cx="30549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Afirmação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 verdadeira quando se interpreta o Gráfico 17 em uma visão que, as respostas “Satisfeito (41,72%)” e “Muito Satisfeito (12,10%)” representam afirmação positiva referente ao questionamento, conjugadas possuem um valor de 53,82%, o que representa mais da metade da amostra total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válida.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64619" y="5621774"/>
            <a:ext cx="265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Fonte:</a:t>
            </a:r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Dados de pesquisa do autor.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8799" y="1038716"/>
            <a:ext cx="480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Gráfico 16: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Sócios: Se encontra satisfeito em fazer parte de um clube que faz responsabilidade social.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Frequencia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Relativa Válida.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3736" y="498843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Sócios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9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0541" y="173440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 flipV="1">
            <a:off x="233917" y="435050"/>
            <a:ext cx="6906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 rotWithShape="1">
          <a:blip r:embed="rId2" cstate="print"/>
          <a:srcRect l="4233" b="9231"/>
          <a:stretch/>
        </p:blipFill>
        <p:spPr bwMode="auto">
          <a:xfrm>
            <a:off x="350238" y="1583628"/>
            <a:ext cx="4680000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169124" y="1505482"/>
            <a:ext cx="36452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Considera-se que a hipótese, “os não sócios do clube sentem-se satisfeitos em fazer parte de um clube que faz responsabilidade social”, tem uma tendência a ser verdadeira. Pois ao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analizarmos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 Gráfico 18, a conjunção das respostas “Satisfeito (41,26%) e “Muito Satisfeito (16,06%)” assume um valor de 57,32%, que representa mais da metade das respostas válidas da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amostra.</a:t>
            </a:r>
            <a:endParaRPr lang="pt-B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64618" y="5621774"/>
            <a:ext cx="265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Fonte:</a:t>
            </a:r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Dados de pesquisa do autor.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7922" y="1043817"/>
            <a:ext cx="480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17: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Não Sócios: Se encontra satisfeito em fazer parte de 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um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clube que faz responsabilidade social.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3736" y="498843"/>
            <a:ext cx="183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Sócios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43249" y="173440"/>
            <a:ext cx="33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26031" y="435050"/>
            <a:ext cx="5517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07409" y="1651368"/>
            <a:ext cx="816669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Concluímos que no presente estudo, não existe diferença significativa entre as opiniões de sócios e não sócios do CDT sobre as atividades sociais e práticas RSC que o clube desenvolve, porém a condicionante ser ou não ser sócio, demonstrou possuir uma tendência a corroborar no maior conhecimento dos sócios em relação aos não sócios sobre as tais atividades sociais e de responsabilidade social</a:t>
            </a:r>
            <a:r>
              <a:rPr lang="pt-BR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Foi possível definir e concluir que ambos os grupos, demonstram em sua maior parte, mais de 50%, não possuir conhecimento sobre as atividades sociais e de RSC que o clube desenvolve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07409" y="1098763"/>
            <a:ext cx="3825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Considerações Finais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107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43249" y="173440"/>
            <a:ext cx="33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2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26031" y="435050"/>
            <a:ext cx="5517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82009" y="1211893"/>
            <a:ext cx="8166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Ressaltamos uma possível falta de reconhecimento das atividades </a:t>
            </a:r>
            <a:r>
              <a:rPr lang="pt-BR" dirty="0" smtClean="0"/>
              <a:t>sociais </a:t>
            </a:r>
            <a:r>
              <a:rPr lang="pt-BR" dirty="0"/>
              <a:t>e de RSC, face as respostas de ambos os grupos relativamente aos meios de comunicação que utilizam na busca de informações desportivas, em ambos os casos, os inqueridos em mais de 70%, apontaram utilizar da Internet e Redes Sociais para tal busca, observando esse dado, em conjunto com o de satisfação dos sócios com o Website oficial do clube, que mostra uma tendência a estar insatisfeito com essa ferramenta, podemos encontrar uma das possíveis explicações do porque os grupos não são familiarizados com os temas sociais inerentes ao clube.</a:t>
            </a:r>
          </a:p>
        </p:txBody>
      </p:sp>
    </p:spTree>
    <p:extLst>
      <p:ext uri="{BB962C8B-B14F-4D97-AF65-F5344CB8AC3E}">
        <p14:creationId xmlns:p14="http://schemas.microsoft.com/office/powerpoint/2010/main" xmlns="" val="40055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90501" y="173440"/>
            <a:ext cx="41106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Estrutura da Dissertação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8780550"/>
              </p:ext>
            </p:extLst>
          </p:nvPr>
        </p:nvGraphicFramePr>
        <p:xfrm>
          <a:off x="2083981" y="1108075"/>
          <a:ext cx="6739344" cy="4954528"/>
        </p:xfrm>
        <a:graphic>
          <a:graphicData uri="http://schemas.openxmlformats.org/presentationml/2006/ole">
            <p:oleObj spid="_x0000_s2055" name="Documento" r:id="rId3" imgW="5407652" imgH="4007061" progId="Word.Document.12">
              <p:embed/>
            </p:oleObj>
          </a:graphicData>
        </a:graphic>
      </p:graphicFrame>
      <p:cxnSp>
        <p:nvCxnSpPr>
          <p:cNvPr id="8" name="Conector reto 7"/>
          <p:cNvCxnSpPr>
            <a:endCxn id="2" idx="1"/>
          </p:cNvCxnSpPr>
          <p:nvPr/>
        </p:nvCxnSpPr>
        <p:spPr>
          <a:xfrm>
            <a:off x="233917" y="435050"/>
            <a:ext cx="46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6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Limitações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13362" y="998547"/>
            <a:ext cx="84196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Clima frio ou chuvoso em dias de recolha de dados, seja no estádio ou nos pontos com espaço aberto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 fato da cidade ser muito visitada acarretou em um grande número de Turistas oriundos de outras regiões de Espanha, e do mundo nos dias de coleta na Praça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Zocodover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e no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Mercadillo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de Toledo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 contra partida solicitada pelo presidente do clube, que solicitou um questionário que caracteriza-se o clube com informações não relevantes para esse estudo, porém, em termos profissionais foram de extrema importância para mudança de atitudes no clube.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9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15173" y="173440"/>
            <a:ext cx="325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Futuras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5581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33917" y="1042901"/>
            <a:ext cx="8512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de distintas hipóteses com outras variáveis que estiveram presentes em ambos os questionários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Verificar a existência de correlações entre as variáveis que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envolviam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as pessoas do clube, os valores dos abonos, definir relação entre opiniões de sócios com mais tempo de clube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comparação a sócios com menos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tempo de clube;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Aplicar o questionário de maneira virtual, utilizando-se das bases de dados que possam estar disponíveis, como por exemplo, base de dados de correios eletrônicos de alunos da Universidade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Castilla-La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Mancha;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Criação de um observatório sobre RSC e especificidade no desporto.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0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86317" y="1176082"/>
            <a:ext cx="8305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50000"/>
              </a:lnSpc>
            </a:pPr>
            <a:r>
              <a:rPr lang="pt-BR" sz="2000" dirty="0"/>
              <a:t>Cervo, A. L., &amp; </a:t>
            </a:r>
            <a:r>
              <a:rPr lang="pt-BR" sz="2000" dirty="0" err="1"/>
              <a:t>Bervian</a:t>
            </a:r>
            <a:r>
              <a:rPr lang="pt-BR" sz="2000" dirty="0"/>
              <a:t>, P. A. (2004). Metodologia científica. São Paulo: </a:t>
            </a:r>
            <a:r>
              <a:rPr lang="pt-BR" sz="2000" dirty="0" err="1"/>
              <a:t>Pretence</a:t>
            </a:r>
            <a:r>
              <a:rPr lang="pt-BR" sz="2000" dirty="0"/>
              <a:t> Hall.</a:t>
            </a:r>
          </a:p>
          <a:p>
            <a:pPr marL="450215" indent="-450215" algn="just">
              <a:lnSpc>
                <a:spcPct val="150000"/>
              </a:lnSpc>
            </a:pPr>
            <a:r>
              <a:rPr lang="pt-BR" sz="2000" dirty="0"/>
              <a:t>Fonseca, J. J. S., (2002). Metodologia da pesquisa científica. Fortaleza: </a:t>
            </a:r>
            <a:r>
              <a:rPr lang="pt-BR" sz="2000" dirty="0" err="1"/>
              <a:t>UEC</a:t>
            </a:r>
            <a:r>
              <a:rPr lang="pt-BR" sz="2000" dirty="0"/>
              <a:t>. Apostila.</a:t>
            </a:r>
          </a:p>
          <a:p>
            <a:pPr marL="450215" indent="-450215" algn="just">
              <a:lnSpc>
                <a:spcPct val="150000"/>
              </a:lnSpc>
            </a:pPr>
            <a:r>
              <a:rPr lang="pt-BR" sz="2000" dirty="0"/>
              <a:t>Godoy, A. S., (1995). Introdução à pesquisa qualitativa e suas possibilidades. In: Revista de Administração de Empresas. São Paulo: </a:t>
            </a:r>
            <a:r>
              <a:rPr lang="pt-BR" sz="2000" dirty="0" err="1"/>
              <a:t>v.35</a:t>
            </a:r>
            <a:r>
              <a:rPr lang="pt-BR" sz="2000" dirty="0"/>
              <a:t>, </a:t>
            </a:r>
            <a:r>
              <a:rPr lang="pt-BR" sz="2000" dirty="0" err="1"/>
              <a:t>n.2</a:t>
            </a:r>
            <a:r>
              <a:rPr lang="pt-BR" sz="2000" dirty="0" smtClean="0"/>
              <a:t>.</a:t>
            </a:r>
          </a:p>
          <a:p>
            <a:pPr marL="450215" indent="-450215" algn="just">
              <a:lnSpc>
                <a:spcPct val="150000"/>
              </a:lnSpc>
            </a:pPr>
            <a:r>
              <a:rPr lang="pt-BR" sz="2000" dirty="0"/>
              <a:t>Vieira, V. A. (2002). As tipologias, variações e características da pesquisa de marketing. Revista </a:t>
            </a:r>
            <a:r>
              <a:rPr lang="pt-BR" sz="2000" dirty="0" err="1"/>
              <a:t>Fae</a:t>
            </a:r>
            <a:r>
              <a:rPr lang="pt-BR" sz="2000" dirty="0"/>
              <a:t>, 5(1</a:t>
            </a:r>
            <a:r>
              <a:rPr lang="pt-BR" sz="2000" dirty="0" smtClean="0"/>
              <a:t>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8882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7" y="1459600"/>
            <a:ext cx="6210299" cy="37261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38060" y="304237"/>
            <a:ext cx="5477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Obrigado!</a:t>
            </a:r>
            <a:endParaRPr lang="pt-BR" sz="7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76020" y="5382537"/>
            <a:ext cx="360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Ruan Diego Schiestl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9834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951" y="2766223"/>
            <a:ext cx="6286500" cy="2667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to 1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18976" y="950877"/>
            <a:ext cx="84915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/>
              <a:t>Estudo 1 </a:t>
            </a:r>
            <a:r>
              <a:rPr lang="pt-PT" dirty="0" smtClean="0"/>
              <a:t>- Gestão Organizacional e Responsabilidade Social Corporativa no futebol: um estudo de caso sobre o Club Deportivo Toledo.</a:t>
            </a:r>
            <a:endParaRPr lang="pt-PT" dirty="0" smtClean="0"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343" y="1947516"/>
            <a:ext cx="2405867" cy="33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0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0494" y="2996742"/>
            <a:ext cx="81497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Descrever a estrutura organizacional atual do clube, através de um organograma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Descrever as ações atuais de RSC desenvolvidas pelo clube.</a:t>
            </a:r>
          </a:p>
          <a:p>
            <a:r>
              <a:rPr lang="pt-BR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Descrever o modelo atual de negócios do clube através da ferramenta Business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Canvas</a:t>
            </a:r>
            <a:r>
              <a:rPr lang="pt-BR" dirty="0"/>
              <a:t>.</a:t>
            </a:r>
          </a:p>
          <a:p>
            <a:r>
              <a:rPr lang="pt-BR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Definir através de analise </a:t>
            </a:r>
            <a:r>
              <a:rPr lang="pt-BR" dirty="0" err="1"/>
              <a:t>SWOT</a:t>
            </a:r>
            <a:r>
              <a:rPr lang="pt-BR" dirty="0"/>
              <a:t>, quais são os pontos fortes, os pontos fracos, as oportunidades e as ameaças do clube;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0495" y="2378582"/>
            <a:ext cx="271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Objetivos Específicos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>
            <a:endCxn id="4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80494" y="1564770"/>
            <a:ext cx="8149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Descrever </a:t>
            </a:r>
            <a:r>
              <a:rPr lang="pt-BR" dirty="0"/>
              <a:t>à estrutura organizacional e as ações de RSC desenvolvidas pelo CDT.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0495" y="946610"/>
            <a:ext cx="271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Objetivo Geral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7794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80494" y="1288611"/>
            <a:ext cx="8149797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Estudo </a:t>
            </a:r>
            <a:r>
              <a:rPr lang="pt-BR" b="1" dirty="0"/>
              <a:t>de </a:t>
            </a:r>
            <a:r>
              <a:rPr lang="pt-BR" b="1" dirty="0" smtClean="0"/>
              <a:t>caso: </a:t>
            </a:r>
            <a:r>
              <a:rPr lang="pt-BR" dirty="0" smtClean="0"/>
              <a:t>Godoy </a:t>
            </a:r>
            <a:r>
              <a:rPr lang="pt-BR" dirty="0"/>
              <a:t>(1995</a:t>
            </a:r>
            <a:r>
              <a:rPr lang="pt-BR" dirty="0" smtClean="0"/>
              <a:t>), define como </a:t>
            </a:r>
            <a:r>
              <a:rPr lang="pt-BR" dirty="0"/>
              <a:t>uma análise profunda de um indivíduo, ambiente, ou situação </a:t>
            </a:r>
            <a:r>
              <a:rPr lang="pt-BR" dirty="0" smtClean="0"/>
              <a:t>particular. </a:t>
            </a:r>
          </a:p>
          <a:p>
            <a:pPr algn="just">
              <a:lnSpc>
                <a:spcPct val="150000"/>
              </a:lnSpc>
            </a:pPr>
            <a:endParaRPr lang="pt-BR" sz="700" dirty="0"/>
          </a:p>
          <a:p>
            <a:pPr algn="r">
              <a:lnSpc>
                <a:spcPct val="150000"/>
              </a:lnSpc>
            </a:pPr>
            <a:r>
              <a:rPr lang="pt-BR" sz="2000" b="1" dirty="0" smtClean="0"/>
              <a:t>Ferramentas de Gestão: </a:t>
            </a:r>
          </a:p>
          <a:p>
            <a:pPr algn="r">
              <a:lnSpc>
                <a:spcPct val="150000"/>
              </a:lnSpc>
            </a:pPr>
            <a:r>
              <a:rPr lang="pt-BR" dirty="0" smtClean="0"/>
              <a:t>Análise </a:t>
            </a:r>
            <a:r>
              <a:rPr lang="pt-BR" dirty="0" err="1" smtClean="0"/>
              <a:t>SWOT</a:t>
            </a:r>
            <a:r>
              <a:rPr lang="pt-BR" dirty="0" smtClean="0"/>
              <a:t>;</a:t>
            </a:r>
          </a:p>
          <a:p>
            <a:pPr algn="r">
              <a:lnSpc>
                <a:spcPct val="150000"/>
              </a:lnSpc>
            </a:pPr>
            <a:r>
              <a:rPr lang="pt-BR" dirty="0" smtClean="0"/>
              <a:t>Business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Canvas</a:t>
            </a:r>
            <a:r>
              <a:rPr lang="pt-BR" dirty="0" smtClean="0"/>
              <a:t>;</a:t>
            </a:r>
          </a:p>
          <a:p>
            <a:pPr algn="r">
              <a:lnSpc>
                <a:spcPct val="150000"/>
              </a:lnSpc>
            </a:pPr>
            <a:r>
              <a:rPr lang="pt-BR" dirty="0" smtClean="0"/>
              <a:t>Organograma;</a:t>
            </a:r>
          </a:p>
          <a:p>
            <a:pPr algn="r">
              <a:lnSpc>
                <a:spcPct val="150000"/>
              </a:lnSpc>
            </a:pPr>
            <a:r>
              <a:rPr lang="pt-BR" dirty="0" smtClean="0"/>
              <a:t>Atividades de RSC desenvolvidas pelo clube.</a:t>
            </a:r>
          </a:p>
          <a:p>
            <a:pPr algn="just">
              <a:lnSpc>
                <a:spcPct val="150000"/>
              </a:lnSpc>
            </a:pPr>
            <a:endParaRPr lang="pt-BR" sz="1200" dirty="0" smtClean="0"/>
          </a:p>
          <a:p>
            <a:pPr algn="just">
              <a:lnSpc>
                <a:spcPct val="150000"/>
              </a:lnSpc>
            </a:pPr>
            <a:r>
              <a:rPr lang="pt-PT" dirty="0"/>
              <a:t>C</a:t>
            </a:r>
            <a:r>
              <a:rPr lang="pt-PT" dirty="0" smtClean="0"/>
              <a:t>aráter exploratório, baseia-se no </a:t>
            </a:r>
            <a:r>
              <a:rPr lang="pt-PT" dirty="0"/>
              <a:t>estudo de caso, onde a única finalidade é analisar um fenômeno nos seus aspectos e peculiaridades (Cervo &amp; Bervian, 2004).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80495" y="829944"/>
            <a:ext cx="271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ea typeface="Times New Roman" panose="02020603050405020304" pitchFamily="18" charset="0"/>
              </a:rPr>
              <a:t>Metodologia</a:t>
            </a:r>
            <a:endParaRPr lang="pt-BR" sz="2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487479" y="3149896"/>
            <a:ext cx="5043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487479" y="3585831"/>
            <a:ext cx="5043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487479" y="4000501"/>
            <a:ext cx="5043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87479" y="4425803"/>
            <a:ext cx="5043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487479" y="2777756"/>
            <a:ext cx="5043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4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480495" y="893444"/>
            <a:ext cx="271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Apresentação de dados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799484" y="1424959"/>
            <a:ext cx="271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Organograma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642" y="1412655"/>
            <a:ext cx="5830422" cy="447150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32991" y="5576387"/>
            <a:ext cx="2710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ea typeface="Times New Roman" panose="02020603050405020304" pitchFamily="18" charset="0"/>
              </a:rPr>
              <a:t>Fonte: </a:t>
            </a:r>
            <a:r>
              <a:rPr lang="pt-BR" sz="1400" dirty="0" smtClean="0">
                <a:ea typeface="Times New Roman" panose="02020603050405020304" pitchFamily="18" charset="0"/>
              </a:rPr>
              <a:t>Elaborado pelo autor.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5093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70884" y="832513"/>
            <a:ext cx="7356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Atividades de RSC</a:t>
            </a:r>
          </a:p>
          <a:p>
            <a:pPr algn="just"/>
            <a:endParaRPr lang="pt-P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Inserção ao meio laboral: “</a:t>
            </a:r>
            <a:r>
              <a:rPr lang="pt-BR" dirty="0" err="1"/>
              <a:t>Escuela</a:t>
            </a:r>
            <a:r>
              <a:rPr lang="pt-BR" dirty="0"/>
              <a:t> de </a:t>
            </a:r>
            <a:r>
              <a:rPr lang="pt-BR" dirty="0" err="1"/>
              <a:t>Utilleros</a:t>
            </a:r>
            <a:r>
              <a:rPr lang="pt-BR" dirty="0" smtClean="0"/>
              <a:t>”;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Ações de sensibilização e mensagem </a:t>
            </a:r>
            <a:r>
              <a:rPr lang="pt-BR" dirty="0" smtClean="0"/>
              <a:t>social com instituições parceiras;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Apadrinha </a:t>
            </a:r>
            <a:r>
              <a:rPr lang="pt-BR" dirty="0"/>
              <a:t>as modalidades de basquetebol e </a:t>
            </a:r>
            <a:r>
              <a:rPr lang="pt-BR" dirty="0" smtClean="0"/>
              <a:t>futsal, na escola de desporto da </a:t>
            </a:r>
            <a:r>
              <a:rPr lang="pt-BR" dirty="0" err="1" smtClean="0"/>
              <a:t>Fundación</a:t>
            </a:r>
            <a:r>
              <a:rPr lang="pt-BR" dirty="0" smtClean="0"/>
              <a:t> </a:t>
            </a:r>
            <a:r>
              <a:rPr lang="pt-BR" dirty="0" err="1" smtClean="0"/>
              <a:t>CIESS</a:t>
            </a:r>
            <a:r>
              <a:rPr lang="pt-BR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“Abono Verde”, plano </a:t>
            </a:r>
            <a:r>
              <a:rPr lang="pt-BR" dirty="0"/>
              <a:t>de </a:t>
            </a:r>
            <a:r>
              <a:rPr lang="pt-BR" dirty="0" smtClean="0"/>
              <a:t>sócios;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Recursos </a:t>
            </a:r>
            <a:r>
              <a:rPr lang="pt-BR" dirty="0" smtClean="0"/>
              <a:t>voluntários;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376" y="3264408"/>
            <a:ext cx="4320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367" y="173440"/>
            <a:ext cx="222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1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>
            <a:endCxn id="2" idx="1"/>
          </p:cNvCxnSpPr>
          <p:nvPr/>
        </p:nvCxnSpPr>
        <p:spPr>
          <a:xfrm>
            <a:off x="233917" y="435050"/>
            <a:ext cx="661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756952" y="850801"/>
            <a:ext cx="382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ea typeface="Times New Roman" panose="02020603050405020304" pitchFamily="18" charset="0"/>
              </a:rPr>
              <a:t>Business </a:t>
            </a:r>
            <a:r>
              <a:rPr lang="pt-BR" b="1" dirty="0" err="1" smtClean="0">
                <a:ea typeface="Times New Roman" panose="02020603050405020304" pitchFamily="18" charset="0"/>
              </a:rPr>
              <a:t>Model</a:t>
            </a:r>
            <a:r>
              <a:rPr lang="pt-BR" b="1" dirty="0" smtClean="0">
                <a:ea typeface="Times New Roman" panose="02020603050405020304" pitchFamily="18" charset="0"/>
              </a:rPr>
              <a:t> </a:t>
            </a:r>
            <a:r>
              <a:rPr lang="pt-BR" b="1" dirty="0" err="1" smtClean="0">
                <a:ea typeface="Times New Roman" panose="02020603050405020304" pitchFamily="18" charset="0"/>
              </a:rPr>
              <a:t>Canvas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25" y="1390522"/>
            <a:ext cx="7207076" cy="40227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732991" y="5576387"/>
            <a:ext cx="2710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ea typeface="Times New Roman" panose="02020603050405020304" pitchFamily="18" charset="0"/>
              </a:rPr>
              <a:t>Fonte: </a:t>
            </a:r>
            <a:r>
              <a:rPr lang="pt-BR" sz="1400" dirty="0" smtClean="0">
                <a:ea typeface="Times New Roman" panose="02020603050405020304" pitchFamily="18" charset="0"/>
              </a:rPr>
              <a:t>Elaborado pelo autor.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962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11865</TotalTime>
  <Words>2031</Words>
  <Application>Microsoft Office PowerPoint</Application>
  <PresentationFormat>Presentación en pantalla (4:3)</PresentationFormat>
  <Paragraphs>242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Tema do Office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Ruan Diego Schiestl</dc:creator>
  <cp:lastModifiedBy>Windows User</cp:lastModifiedBy>
  <cp:revision>181</cp:revision>
  <dcterms:created xsi:type="dcterms:W3CDTF">2015-06-18T07:25:46Z</dcterms:created>
  <dcterms:modified xsi:type="dcterms:W3CDTF">2015-07-16T10:18:45Z</dcterms:modified>
</cp:coreProperties>
</file>