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9A0E9-CE20-4580-B1EE-ABF1AB22653B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05855-5F7C-45E8-850F-765A34945E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40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05855-5F7C-45E8-850F-765A34945E78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64AB-BAA4-4008-A068-52A1256BDCAB}" type="datetime1">
              <a:rPr lang="en-US" smtClean="0"/>
              <a:t>11/5/2013</a:t>
            </a:fld>
            <a:endParaRPr lang="en-U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7DC4B-D44E-4AB1-A60E-4B06C550C21B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A0EAB-76E4-42FE-9F1E-32A778993219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D7C949-C2BA-4A75-B6A4-3B667252F241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E16CA-5EDF-4C61-9642-11872AD9BD03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53B84C-506A-41D7-A037-86455F357A9D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85076-98B7-46E2-AC28-2485F7D33FF6}" type="datetime1">
              <a:rPr lang="en-US" smtClean="0"/>
              <a:t>11/5/2013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27B09F-FD19-4DE8-B06F-10E287E53A1D}" type="datetime1">
              <a:rPr lang="en-US" smtClean="0"/>
              <a:t>11/5/2013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6BC12-90DE-4A23-9A66-FE90E2EA115E}" type="datetime1">
              <a:rPr lang="en-US" smtClean="0"/>
              <a:t>11/5/2013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D8C21-EAB8-4436-9C59-EC10B7E58991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DDFBF0-C372-4091-8313-71A5381C86AF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CF1C140D-DFDC-4B80-B251-D0D349E2703E}" type="datetime1">
              <a:rPr lang="en-US" smtClean="0"/>
              <a:t>11/5/2013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t>Jornada Especificidad Enfermería 2013</a:t>
            </a:r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‹Nº›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600" dirty="0" smtClean="0"/>
              <a:t>PERSONAS</a:t>
            </a:r>
            <a:r>
              <a:rPr lang="es-ES" dirty="0" smtClean="0"/>
              <a:t> CON DISCAPACIDAD INTELECTUAL Y/O DEL DESARROLLO Y CALIDAD DE VIDA</a:t>
            </a:r>
            <a:endParaRPr lang="es-ES" dirty="0"/>
          </a:p>
        </p:txBody>
      </p:sp>
      <p:pic>
        <p:nvPicPr>
          <p:cNvPr id="4" name="3 Imagen" descr="bigstockphoto_Ready_Set_Go_-_People_Ready_To_40978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605784"/>
            <a:ext cx="4876800" cy="3252216"/>
          </a:xfrm>
          <a:prstGeom prst="rect">
            <a:avLst/>
          </a:prstGeom>
        </p:spPr>
      </p:pic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6" name="5 CuadroTexto"/>
          <p:cNvSpPr txBox="1"/>
          <p:nvPr/>
        </p:nvSpPr>
        <p:spPr>
          <a:xfrm>
            <a:off x="1115616" y="6381328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Juan Antonio Ruiz </a:t>
            </a:r>
            <a:r>
              <a:rPr lang="es-ES" sz="800" dirty="0" err="1" smtClean="0"/>
              <a:t>Cotán</a:t>
            </a:r>
            <a:endParaRPr lang="es-ES" sz="800" dirty="0" smtClean="0"/>
          </a:p>
          <a:p>
            <a:r>
              <a:rPr lang="es-ES" sz="800" dirty="0" smtClean="0"/>
              <a:t>Servicio Psicología AFAS – Centro “Reina Sofía”</a:t>
            </a:r>
            <a:endParaRPr lang="es-ES" sz="8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1772816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No es sólo una estrategia o un método de interacción con las familias.</a:t>
            </a:r>
          </a:p>
          <a:p>
            <a:pPr algn="ctr"/>
            <a:r>
              <a:rPr lang="es-ES" sz="3200" dirty="0" smtClean="0"/>
              <a:t>Se trata de una filosofía general mediante la cual los profesionales pueden ayudar a las familias a desarrollar sus fortalezas y aumentar su sentimiento de capacidad.</a:t>
            </a:r>
            <a:endParaRPr lang="es-ES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177281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/>
              <a:t>ALGUNOS PRINCIPIOS CENTRADOS EN LA FAMILIA</a:t>
            </a:r>
            <a:endParaRPr lang="es-ES" sz="5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Los objetivos principales de todos los profesionales implicados en el cuidado y la educación de personas con discapacidad intelectual deberían ser:</a:t>
            </a:r>
          </a:p>
          <a:p>
            <a:pPr algn="ctr"/>
            <a:endParaRPr lang="es-ES" sz="3200" dirty="0" smtClean="0"/>
          </a:p>
          <a:p>
            <a:pPr marL="514350" indent="-514350" algn="ctr">
              <a:buAutoNum type="alphaLcParenR"/>
            </a:pPr>
            <a:r>
              <a:rPr lang="es-ES" sz="3200" dirty="0" smtClean="0"/>
              <a:t>Intentar entender mejor a la unidad familiar, y</a:t>
            </a:r>
          </a:p>
          <a:p>
            <a:pPr marL="514350" indent="-514350" algn="ctr">
              <a:buAutoNum type="alphaLcParenR"/>
            </a:pPr>
            <a:endParaRPr lang="es-ES" sz="3200" dirty="0" smtClean="0"/>
          </a:p>
          <a:p>
            <a:pPr marL="514350" indent="-514350" algn="ctr">
              <a:buAutoNum type="alphaLcParenR"/>
            </a:pPr>
            <a:r>
              <a:rPr lang="es-ES" sz="3200" dirty="0" smtClean="0"/>
              <a:t>Tratar de trabajar de forma eficaz con todos sus miembros.</a:t>
            </a:r>
            <a:endParaRPr lang="es-ES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ENTENDER LA UNIDAD FAMILIAR</a:t>
            </a:r>
          </a:p>
          <a:p>
            <a:pPr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Los miembros de la familia se influyen unos a otros.</a:t>
            </a:r>
          </a:p>
          <a:p>
            <a:pPr marL="514350" indent="-514350"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La composición familiar varía.</a:t>
            </a:r>
          </a:p>
          <a:p>
            <a:pPr marL="514350" indent="-514350"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Cada familia es un recurso.</a:t>
            </a:r>
          </a:p>
          <a:p>
            <a:pPr marL="514350" indent="-514350" algn="ctr"/>
            <a:endParaRPr lang="es-ES" sz="32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ENTENDER LA UNIDAD FAMILIAR</a:t>
            </a:r>
          </a:p>
          <a:p>
            <a:pPr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Las familias cambian con el paso del tiempo.</a:t>
            </a:r>
          </a:p>
          <a:p>
            <a:pPr marL="514350" indent="-514350"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Cada familia es única desde un punto de vista cultural.</a:t>
            </a:r>
          </a:p>
          <a:p>
            <a:pPr marL="514350" indent="-514350" algn="ctr"/>
            <a:endParaRPr lang="es-ES" sz="3200" dirty="0" smtClean="0"/>
          </a:p>
          <a:p>
            <a:pPr marL="514350" indent="-514350" algn="ctr"/>
            <a:r>
              <a:rPr lang="es-ES" sz="3200" dirty="0" smtClean="0"/>
              <a:t>Los miembros de la familia proporcionan ayuda de forma constante.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TRABAJAR DE FORMA EFICAZ CON LAS FAMILIAS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Reconocer los métodos de afrontamiento para cada situación.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Compartir información.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Ser flexible, accesible y receptivo.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TRABAJAR DE FORMA EFICAZ CON LAS FAMILIAS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Reconocer las fortalezas de cada familia.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Acceder a fuentes de ayuda.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Ofrecer oportunidades para que se generen redes de conexión entre familias.</a:t>
            </a:r>
          </a:p>
          <a:p>
            <a:pPr algn="ctr"/>
            <a:endParaRPr lang="es-ES" sz="28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TRABAJAR DE FORMA EFICAZ CON LAS FAMILIAS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Establecer una colaboración entre la familia y los profesionales.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Promover la capacitación familiar.</a:t>
            </a:r>
            <a:endParaRPr lang="es-ES" sz="28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PRÁCTICA CENTRADA EN LA FAMILIA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Recordemos algunas cosas:</a:t>
            </a:r>
          </a:p>
          <a:p>
            <a:pPr algn="ctr"/>
            <a:endParaRPr lang="es-ES" sz="2800" dirty="0" smtClean="0"/>
          </a:p>
          <a:p>
            <a:pPr marL="514350" indent="-514350" algn="ctr">
              <a:buAutoNum type="alphaLcParenR"/>
            </a:pPr>
            <a:r>
              <a:rPr lang="es-ES" sz="2800" dirty="0" smtClean="0"/>
              <a:t>Se pretende reconocer la importancia del contexto familiar en el que vive la persona con discapacidad intelectual, y</a:t>
            </a:r>
          </a:p>
          <a:p>
            <a:pPr marL="514350" indent="-514350" algn="ctr">
              <a:buAutoNum type="alphaLcParenR"/>
            </a:pPr>
            <a:r>
              <a:rPr lang="es-ES" sz="2800" dirty="0" smtClean="0"/>
              <a:t>Se hace hincapié en que la persona con discapacidad intelectual no sea vista de forma aislada sino como parte integrante de un contexto familiar, social y ambiental.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1: Identificar las necesidades de la familia.</a:t>
            </a:r>
          </a:p>
          <a:p>
            <a:pPr algn="ctr"/>
            <a:r>
              <a:rPr lang="es-ES" sz="3200" dirty="0" smtClean="0"/>
              <a:t>COMPONENTE 2: Identificar los recursos y las fortalezas de la familia.</a:t>
            </a:r>
          </a:p>
          <a:p>
            <a:pPr algn="ctr"/>
            <a:r>
              <a:rPr lang="es-ES" sz="3200" dirty="0" smtClean="0"/>
              <a:t>COMPONENTE 3: Identificar fuentes de ayuda.</a:t>
            </a:r>
          </a:p>
          <a:p>
            <a:pPr algn="ctr"/>
            <a:r>
              <a:rPr lang="es-ES" sz="3200" dirty="0" smtClean="0"/>
              <a:t>COMPONENTE 4: Dar autoridad y capacitar a las familias.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Conozcamos a Sara, una niña de 14 años con Síndrome de Down.</a:t>
            </a:r>
            <a:endParaRPr lang="es-ES" sz="2000" dirty="0"/>
          </a:p>
        </p:txBody>
      </p:sp>
      <p:pic>
        <p:nvPicPr>
          <p:cNvPr id="3" name="2 Imagen" descr="Joven+con+síndrome+de+Down+cumple+su+sueño+de+model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420888"/>
            <a:ext cx="5905500" cy="3333750"/>
          </a:xfrm>
          <a:prstGeom prst="rect">
            <a:avLst/>
          </a:prstGeo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1: Identificar las necesidades de la familia.</a:t>
            </a:r>
          </a:p>
          <a:p>
            <a:pPr algn="ctr"/>
            <a:endParaRPr lang="es-ES" sz="3200" dirty="0" smtClean="0"/>
          </a:p>
          <a:p>
            <a:pPr marL="514350" indent="-514350" algn="ctr">
              <a:buAutoNum type="alphaLcParenR"/>
            </a:pPr>
            <a:r>
              <a:rPr lang="es-ES" sz="3200" dirty="0" smtClean="0"/>
              <a:t>Mantener relaciones positivas.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Establecer una relación de comunicación.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Exponer el motivo de la reunión.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Dejar que la familia “cuente su historia”.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1: Identificar las necesidades de la familia.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e) Ayudar a la familia a aclarar sus necesidades.</a:t>
            </a:r>
          </a:p>
          <a:p>
            <a:pPr algn="ctr"/>
            <a:r>
              <a:rPr lang="es-ES" sz="3200" dirty="0" smtClean="0"/>
              <a:t>f) Escuchar a la familiar de forma sensible y receptiva.</a:t>
            </a:r>
          </a:p>
          <a:p>
            <a:pPr algn="ctr"/>
            <a:r>
              <a:rPr lang="es-ES" sz="3200" dirty="0" smtClean="0"/>
              <a:t>g) Resumir y priorizar las necesidades identificadas.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2: Identificar los recursos y las fortalezas de la familia.</a:t>
            </a:r>
          </a:p>
          <a:p>
            <a:pPr algn="ctr"/>
            <a:endParaRPr lang="es-ES" sz="3200" dirty="0" smtClean="0"/>
          </a:p>
          <a:p>
            <a:pPr marL="514350" indent="-514350" algn="ctr">
              <a:buAutoNum type="alphaLcParenR"/>
            </a:pPr>
            <a:r>
              <a:rPr lang="es-ES" sz="3200" dirty="0" smtClean="0"/>
              <a:t>Buscar los aspectos positivos del funcionamiento de la familia.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Escuchar las historias familiares.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Comentar las fortalezas de la familia.</a:t>
            </a:r>
          </a:p>
          <a:p>
            <a:pPr marL="514350" indent="-514350" algn="ctr">
              <a:buAutoNum type="alphaLcParenR"/>
            </a:pPr>
            <a:endParaRPr lang="es-ES" sz="3200" dirty="0" smtClean="0"/>
          </a:p>
          <a:p>
            <a:pPr marL="514350" indent="-514350" algn="ctr">
              <a:buAutoNum type="alphaLcParenR"/>
            </a:pPr>
            <a:endParaRPr lang="es-ES" sz="32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2: Identificar los recursos y las fortalezas de la familia.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d) Preguntar por la rutina cotidiana.</a:t>
            </a:r>
          </a:p>
          <a:p>
            <a:pPr algn="ctr"/>
            <a:r>
              <a:rPr lang="es-ES" sz="3200" dirty="0" smtClean="0"/>
              <a:t>e) Transformar las afirmaciones negativas en positivas.</a:t>
            </a:r>
          </a:p>
          <a:p>
            <a:pPr algn="ctr"/>
            <a:r>
              <a:rPr lang="es-ES" sz="3200" dirty="0" smtClean="0"/>
              <a:t>f) Ayudar a la familia a reconocer sus aptitudes.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3: Identificar fuentes de ayuda.</a:t>
            </a:r>
          </a:p>
          <a:p>
            <a:pPr algn="ctr"/>
            <a:endParaRPr lang="es-ES" sz="3200" dirty="0" smtClean="0"/>
          </a:p>
          <a:p>
            <a:pPr marL="514350" indent="-514350" algn="ctr">
              <a:buAutoNum type="alphaLcParenR"/>
            </a:pPr>
            <a:r>
              <a:rPr lang="es-ES" sz="3200" dirty="0" smtClean="0"/>
              <a:t>Identificar las fuentes de ayuda informal actuales.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Identificar las fuentes de ayuda formal actuales.</a:t>
            </a:r>
          </a:p>
          <a:p>
            <a:pPr marL="514350" indent="-514350" algn="ctr">
              <a:buAutoNum type="alphaLcParenR"/>
            </a:pPr>
            <a:r>
              <a:rPr lang="es-ES" sz="3200" dirty="0" smtClean="0"/>
              <a:t>Revisar las fuentes de ayuda y las fortalezas de la familia.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3: Identificar fuentes de ayuda.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d) Identificar las fuentes de ayuda que no han sido explotadas.</a:t>
            </a:r>
          </a:p>
          <a:p>
            <a:pPr algn="ctr"/>
            <a:r>
              <a:rPr lang="es-ES" sz="3200" dirty="0" smtClean="0"/>
              <a:t>e) Determinar qué necesidades resultan de otras necesidades no satisfechas.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3: Identificar fuentes de ayuda.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f) Discernir los sentimientos relacionados con la petición de ayuda.</a:t>
            </a:r>
          </a:p>
          <a:p>
            <a:pPr algn="ctr"/>
            <a:r>
              <a:rPr lang="es-ES" sz="3200" dirty="0" smtClean="0"/>
              <a:t>g) Enfatizar las fuentes de ayuda informal.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4: Dar autoridad y capacitar a las familias.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b="1" dirty="0" smtClean="0"/>
              <a:t>Capacitar</a:t>
            </a:r>
            <a:r>
              <a:rPr lang="es-ES" sz="3200" dirty="0" smtClean="0"/>
              <a:t> a las familias significa </a:t>
            </a:r>
            <a:r>
              <a:rPr lang="es-ES" sz="3200" b="1" dirty="0" smtClean="0"/>
              <a:t>crear oportunidades</a:t>
            </a:r>
            <a:r>
              <a:rPr lang="es-ES" sz="3200" dirty="0" smtClean="0"/>
              <a:t> para que sus miembros sean más competentes, independientes y autosuficientes.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980728"/>
            <a:ext cx="7632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PRÁCTICA CENTRADA EN LA FAMILIA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COMPONENTE 4: Dar autoridad y capacitar a las familias.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b="1" dirty="0" smtClean="0"/>
              <a:t>Dar autoridad </a:t>
            </a:r>
            <a:r>
              <a:rPr lang="es-ES" sz="3200" dirty="0" smtClean="0"/>
              <a:t>a las familias implica trabajar con sus miembros de manera que les permita adquirir un sentimiento de </a:t>
            </a:r>
            <a:r>
              <a:rPr lang="es-ES" sz="3200" b="1" dirty="0" smtClean="0"/>
              <a:t>control </a:t>
            </a:r>
            <a:r>
              <a:rPr lang="es-ES" sz="3200" dirty="0" smtClean="0"/>
              <a:t>sobre sus vidas y sobre sus aptitudes para cubrir sus necesidades y gestionar sus propios asuntos.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índrome de Down (eligelavida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780928"/>
            <a:ext cx="3688080" cy="220218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52079" y="764704"/>
            <a:ext cx="8891921" cy="1754326"/>
          </a:xfrm>
          <a:prstGeom prst="rect">
            <a:avLst/>
          </a:prstGeom>
          <a:noFill/>
          <a:scene3d>
            <a:camera prst="orthographicFront">
              <a:rot lat="0" lon="3600000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GRACIAS A TOD@S </a:t>
            </a: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 VUESTRA ATENCIÓN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  <p:sp>
        <p:nvSpPr>
          <p:cNvPr id="7" name="6 CuadroTexto"/>
          <p:cNvSpPr txBox="1"/>
          <p:nvPr/>
        </p:nvSpPr>
        <p:spPr>
          <a:xfrm>
            <a:off x="1187624" y="551723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Para cualquier consulta acerca de la presentación, póngase en contacto (indicando que ha asistido a las Jornadas presentes) al siguiente correo electrónico:</a:t>
            </a:r>
          </a:p>
          <a:p>
            <a:pPr algn="ctr"/>
            <a:r>
              <a:rPr lang="es-ES" sz="1200" dirty="0" smtClean="0"/>
              <a:t>jarcotan@gmail.com</a:t>
            </a:r>
            <a:endParaRPr lang="es-ES" sz="12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Su familia, a pesar de no ser tradicional, desempeña un papel importante en su vida.</a:t>
            </a:r>
            <a:endParaRPr lang="es-ES" sz="2000" dirty="0"/>
          </a:p>
        </p:txBody>
      </p:sp>
      <p:sp>
        <p:nvSpPr>
          <p:cNvPr id="3" name="4 Título"/>
          <p:cNvSpPr txBox="1">
            <a:spLocks/>
          </p:cNvSpPr>
          <p:nvPr/>
        </p:nvSpPr>
        <p:spPr>
          <a:xfrm>
            <a:off x="1547664" y="1556792"/>
            <a:ext cx="7406640" cy="147218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madre de Sara murió y la niña vive con su abuela materna y su prima de 12 años.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4 Título"/>
          <p:cNvSpPr txBox="1">
            <a:spLocks/>
          </p:cNvSpPr>
          <p:nvPr/>
        </p:nvSpPr>
        <p:spPr>
          <a:xfrm>
            <a:off x="1547664" y="4941168"/>
            <a:ext cx="7406640" cy="147218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 padre y su hermano de 17 años viven en una ciudad cercana.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5 Imagen" descr="familiaann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996952"/>
            <a:ext cx="4026022" cy="2684015"/>
          </a:xfrm>
          <a:prstGeom prst="rect">
            <a:avLst/>
          </a:prstGeom>
        </p:spPr>
      </p:pic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Sara se ha desarrollado bien en un entorno escolar inclusivo y está nerviosa e impaciente por pasar el año que viene al instituto.</a:t>
            </a:r>
            <a:endParaRPr lang="es-ES" sz="2000" dirty="0"/>
          </a:p>
        </p:txBody>
      </p:sp>
      <p:sp>
        <p:nvSpPr>
          <p:cNvPr id="3" name="4 Título"/>
          <p:cNvSpPr txBox="1">
            <a:spLocks/>
          </p:cNvSpPr>
          <p:nvPr/>
        </p:nvSpPr>
        <p:spPr>
          <a:xfrm>
            <a:off x="1547664" y="2060848"/>
            <a:ext cx="7406640" cy="147218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 padre ha sido despedido recientemente </a:t>
            </a:r>
            <a:r>
              <a:rPr lang="es-ES" sz="2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y, al tener que realizar entrevistas de trabajo, no ha podido asistir a las reuniones que la escuela de Sara ha convocado para preparar su paso al instituto.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4 Título"/>
          <p:cNvSpPr txBox="1">
            <a:spLocks/>
          </p:cNvSpPr>
          <p:nvPr/>
        </p:nvSpPr>
        <p:spPr>
          <a:xfrm>
            <a:off x="1547664" y="3717032"/>
            <a:ext cx="7406640" cy="147218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 hermano, que está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en el último curso del instituto, está desempeñando un papel instrumental e informativo en este proceso, pues las reuniones han sido fijadas de manera que pueda asistir a ellas.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35696" y="836712"/>
            <a:ext cx="6186309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¿De qué manera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las circunstancias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familiares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afectan a la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Calidad de Vida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 Sara?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579358"/>
            <a:ext cx="763284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Desde finales de la década de los 70, la intervención profesional depende cada vez más de la implicación activa, la cooperación y la ayuda de los miembros de la familia.</a:t>
            </a:r>
          </a:p>
          <a:p>
            <a:endParaRPr lang="es-ES" sz="3200" dirty="0" smtClean="0"/>
          </a:p>
          <a:p>
            <a:r>
              <a:rPr lang="es-ES" sz="3200" dirty="0" smtClean="0"/>
              <a:t>Hoy en día hay más servicios disponibles que nunca para las familias y sus miembros a menudo se ven trabajando con profesionales en esta materia.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579358"/>
            <a:ext cx="76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Aunque un equipo colaborador de profesionales puede proporcionar un sistema coordinado de servicios, el acceso a muchos profesionales no siempre resulta útil para las familias.</a:t>
            </a:r>
          </a:p>
          <a:p>
            <a:endParaRPr lang="es-ES" sz="3200" dirty="0" smtClean="0"/>
          </a:p>
          <a:p>
            <a:r>
              <a:rPr lang="es-ES" sz="3200" dirty="0" smtClean="0"/>
              <a:t>Para trabajar de forma eficaz con las familias afectadas por la discapacidad intelectual, los profesionales pueden mejorar sus servicios adoptando actitudes y prácticas centradas en la familia.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57935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 smtClean="0"/>
              <a:t>¿QUÉ ES LA PRÁCTICA CENTRADA EN LA FAMILIA?</a:t>
            </a:r>
            <a:endParaRPr lang="es-ES" sz="7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87624" y="1772816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El objetivo global de la práctica centrada en la familia consiste en dar autoridad y capacitar a las familias para que puedan actuar de forma efectiva dentro de sus contextos ambientales.</a:t>
            </a:r>
            <a:endParaRPr lang="es-ES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Jornada Especificidad Enfermería 2013</a:t>
            </a:r>
            <a:endParaRPr kumimoji="0"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190</TotalTime>
  <Words>1220</Words>
  <Application>Microsoft Office PowerPoint</Application>
  <PresentationFormat>Presentación en pantalla (4:3)</PresentationFormat>
  <Paragraphs>169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Solstice</vt:lpstr>
      <vt:lpstr>PERSONAS CON DISCAPACIDAD INTELECTUAL Y/O DEL DESARROLLO Y CALIDAD DE VIDA</vt:lpstr>
      <vt:lpstr>Conozcamos a Sara, una niña de 14 años con Síndrome de Down.</vt:lpstr>
      <vt:lpstr>Su familia, a pesar de no ser tradicional, desempeña un papel importante en su vida.</vt:lpstr>
      <vt:lpstr>Sara se ha desarrollado bien en un entorno escolar inclusivo y está nerviosa e impaciente por pasar el año que viene al instituto.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PERSONAS CON DISCAPACIDAD INTELECTUAL Y/O DEL DESARROLLO Y CALIDAD DE VIDA</dc:title>
  <dc:creator>Usuario</dc:creator>
  <cp:lastModifiedBy>Loli</cp:lastModifiedBy>
  <cp:revision>19</cp:revision>
  <dcterms:created xsi:type="dcterms:W3CDTF">2013-10-24T11:20:22Z</dcterms:created>
  <dcterms:modified xsi:type="dcterms:W3CDTF">2013-11-05T13:02:20Z</dcterms:modified>
</cp:coreProperties>
</file>