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handoutMasterIdLst>
    <p:handoutMasterId r:id="rId24"/>
  </p:handoutMasterIdLst>
  <p:sldIdLst>
    <p:sldId id="256" r:id="rId2"/>
    <p:sldId id="300" r:id="rId3"/>
    <p:sldId id="299" r:id="rId4"/>
    <p:sldId id="281" r:id="rId5"/>
    <p:sldId id="266" r:id="rId6"/>
    <p:sldId id="267" r:id="rId7"/>
    <p:sldId id="265" r:id="rId8"/>
    <p:sldId id="283" r:id="rId9"/>
    <p:sldId id="272" r:id="rId10"/>
    <p:sldId id="298" r:id="rId11"/>
    <p:sldId id="273" r:id="rId12"/>
    <p:sldId id="284" r:id="rId13"/>
    <p:sldId id="285" r:id="rId14"/>
    <p:sldId id="275" r:id="rId15"/>
    <p:sldId id="276" r:id="rId16"/>
    <p:sldId id="262" r:id="rId17"/>
    <p:sldId id="263" r:id="rId18"/>
    <p:sldId id="287" r:id="rId19"/>
    <p:sldId id="290" r:id="rId20"/>
    <p:sldId id="294" r:id="rId21"/>
    <p:sldId id="295" r:id="rId22"/>
  </p:sldIdLst>
  <p:sldSz cx="9144000" cy="6858000" type="screen4x3"/>
  <p:notesSz cx="7099300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FFCC"/>
    <a:srgbClr val="CCFFCC"/>
    <a:srgbClr val="99FF99"/>
    <a:srgbClr val="008000"/>
    <a:srgbClr val="DAFDFE"/>
    <a:srgbClr val="FA9C89"/>
    <a:srgbClr val="CC0000"/>
    <a:srgbClr val="E58C7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95" autoAdjust="0"/>
    <p:restoredTop sz="94660"/>
  </p:normalViewPr>
  <p:slideViewPr>
    <p:cSldViewPr>
      <p:cViewPr varScale="1">
        <p:scale>
          <a:sx n="38" d="100"/>
          <a:sy n="38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3C48936-D534-4AD0-B504-2828D4603A8E}" type="datetimeFigureOut">
              <a:rPr lang="es-ES"/>
              <a:pPr>
                <a:defRPr/>
              </a:pPr>
              <a:t>05/11/2013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D00DABF-23E7-4916-8427-986D2FC6A4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825193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520ADC8-760A-44F6-9D54-74D5EC6EA8EB}" type="datetimeFigureOut">
              <a:rPr lang="es-ES"/>
              <a:pPr>
                <a:defRPr/>
              </a:pPr>
              <a:t>05/11/2013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0A834B6-39BE-4F19-823C-4B0F67DBAA3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2100709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alt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5"/>
          <p:cNvSpPr/>
          <p:nvPr/>
        </p:nvSpPr>
        <p:spPr>
          <a:xfrm>
            <a:off x="5035579" y="214290"/>
            <a:ext cx="3679825" cy="642942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5126066" y="6418284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6678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4 Marcador de número de diapositiva"/>
          <p:cNvSpPr txBox="1">
            <a:spLocks/>
          </p:cNvSpPr>
          <p:nvPr userDrawn="1"/>
        </p:nvSpPr>
        <p:spPr>
          <a:xfrm>
            <a:off x="0" y="765175"/>
            <a:ext cx="2124075" cy="5327650"/>
          </a:xfrm>
          <a:prstGeom prst="rect">
            <a:avLst/>
          </a:prstGeom>
          <a:solidFill>
            <a:srgbClr val="FA9C89"/>
          </a:solidFill>
        </p:spPr>
        <p:txBody>
          <a:bodyPr anchor="ctr"/>
          <a:lstStyle>
            <a:defPPr>
              <a:defRPr lang="es-ES"/>
            </a:defPPr>
            <a:lvl1pPr marL="0" algn="l" defTabSz="914400" rtl="0" eaLnBrk="1" latinLnBrk="0" hangingPunct="1">
              <a:defRPr sz="16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cap="small" dirty="0" smtClean="0"/>
              <a:t>Índice: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800" b="1" cap="small" dirty="0" smtClean="0"/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ES" sz="1800" dirty="0" smtClean="0"/>
              <a:t>Concepto de especificidad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 dirty="0" smtClean="0"/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ES" sz="1800" dirty="0" smtClean="0"/>
              <a:t>Exclusión social-pobreza-especificidad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es-ES" sz="1800" dirty="0" smtClean="0"/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ES" sz="1800" dirty="0" smtClean="0"/>
              <a:t>Coste de la especificidad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 dirty="0" smtClean="0"/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ES" sz="1800" dirty="0" smtClean="0"/>
              <a:t>Datos sobre la situación en España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 dirty="0"/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ES" sz="1800" dirty="0" smtClean="0"/>
              <a:t>Conclusiones</a:t>
            </a: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xmlns="" val="314747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  <a:endParaRPr lang="en-US" altLang="es-ES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  <a:endParaRPr lang="en-US" altLang="es-E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AFA696-8045-4288-B54E-9487B46DDDE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5187977" y="3000372"/>
            <a:ext cx="3313113" cy="3286148"/>
          </a:xfrm>
          <a:noFill/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sz="3000" b="1" i="1" cap="small" dirty="0" smtClean="0">
                <a:solidFill>
                  <a:schemeClr val="bg2">
                    <a:lumMod val="50000"/>
                  </a:schemeClr>
                </a:solidFill>
              </a:rPr>
              <a:t>Recursos y</a:t>
            </a:r>
            <a:br>
              <a:rPr lang="es-ES" sz="3000" b="1" i="1" cap="small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000" b="1" i="1" cap="small" dirty="0" smtClean="0">
                <a:solidFill>
                  <a:schemeClr val="bg2">
                    <a:lumMod val="50000"/>
                  </a:schemeClr>
                </a:solidFill>
              </a:rPr>
              <a:t>protocolos de</a:t>
            </a:r>
            <a:br>
              <a:rPr lang="es-ES" sz="3000" b="1" i="1" cap="small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000" b="1" i="1" cap="small" dirty="0" smtClean="0">
                <a:solidFill>
                  <a:schemeClr val="bg2">
                    <a:lumMod val="50000"/>
                  </a:schemeClr>
                </a:solidFill>
              </a:rPr>
              <a:t>actuación en</a:t>
            </a:r>
            <a:br>
              <a:rPr lang="es-ES" sz="3000" b="1" i="1" cap="small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000" b="1" i="1" cap="small" dirty="0" smtClean="0">
                <a:solidFill>
                  <a:schemeClr val="bg2">
                    <a:lumMod val="50000"/>
                  </a:schemeClr>
                </a:solidFill>
              </a:rPr>
              <a:t>apoyo y atención</a:t>
            </a:r>
            <a:br>
              <a:rPr lang="es-ES" sz="3000" b="1" i="1" cap="small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000" b="1" i="1" cap="small" dirty="0" smtClean="0">
                <a:solidFill>
                  <a:schemeClr val="bg2">
                    <a:lumMod val="50000"/>
                  </a:schemeClr>
                </a:solidFill>
              </a:rPr>
              <a:t>socio-sanitaria</a:t>
            </a:r>
            <a:br>
              <a:rPr lang="es-ES" sz="3000" b="1" i="1" cap="small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000" b="1" i="1" cap="small" dirty="0" smtClean="0">
                <a:solidFill>
                  <a:schemeClr val="bg2">
                    <a:lumMod val="50000"/>
                  </a:schemeClr>
                </a:solidFill>
              </a:rPr>
              <a:t>para personas</a:t>
            </a:r>
            <a:br>
              <a:rPr lang="es-ES" sz="3000" b="1" i="1" cap="small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000" b="1" i="1" cap="small" dirty="0" smtClean="0">
                <a:solidFill>
                  <a:schemeClr val="bg2">
                    <a:lumMod val="50000"/>
                  </a:schemeClr>
                </a:solidFill>
              </a:rPr>
              <a:t>con discapacidad</a:t>
            </a:r>
            <a:endParaRPr lang="es-ES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500034" y="5072074"/>
            <a:ext cx="3957639" cy="1489096"/>
          </a:xfrm>
        </p:spPr>
        <p:txBody>
          <a:bodyPr rtlCol="0">
            <a:noAutofit/>
          </a:bodyPr>
          <a:lstStyle/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s-ES" sz="1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Manuel Vargas </a:t>
            </a:r>
            <a:r>
              <a:rPr lang="es-ES" sz="18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Vargas</a:t>
            </a:r>
            <a:endParaRPr lang="es-ES" sz="18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s-ES" sz="18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Facultad de Ciencias Económicas y Empresariales de Albacete.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s-ES" sz="18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Universidad de Castilla-La Mancha.</a:t>
            </a:r>
            <a:endParaRPr lang="es-ES" sz="18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14314" y="642918"/>
            <a:ext cx="4714876" cy="3929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800" b="1" i="1" cap="sm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Economía y rentabilización de la Especificidad en la sociedad</a:t>
            </a:r>
            <a:endParaRPr lang="es-ES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6 Imagen" descr="cecap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2066" y="271116"/>
            <a:ext cx="3643338" cy="2800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289746" y="620688"/>
            <a:ext cx="6156325" cy="5494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  <a:cs typeface="+mn-cs"/>
              </a:rPr>
              <a:t>Datos sobre discapacidad en España:</a:t>
            </a:r>
          </a:p>
          <a:p>
            <a:pPr marL="285750" indent="-2857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ES" dirty="0">
                <a:latin typeface="+mn-lt"/>
                <a:cs typeface="+mn-cs"/>
              </a:rPr>
              <a:t>Según la Encuesta de Discapacidad, Autonomía Personal y Situaciones de Dependencia (EDAD-2008), el </a:t>
            </a:r>
            <a:r>
              <a:rPr lang="es-ES" b="1" dirty="0">
                <a:latin typeface="+mn-lt"/>
                <a:cs typeface="+mn-cs"/>
              </a:rPr>
              <a:t>8,5% de la población española tiene diversidad funcional</a:t>
            </a:r>
            <a:r>
              <a:rPr lang="es-ES" dirty="0">
                <a:latin typeface="+mn-lt"/>
                <a:cs typeface="+mn-cs"/>
              </a:rPr>
              <a:t> (3.848.000 personas).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  <a:cs typeface="+mn-cs"/>
              </a:rPr>
              <a:t>Esta encuesta muestra que una situación de desigualdad de este colectivo; por ejemplo:</a:t>
            </a:r>
          </a:p>
          <a:p>
            <a:pPr marL="180000" indent="-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u="sng" dirty="0">
                <a:latin typeface="+mn-lt"/>
                <a:cs typeface="+mn-cs"/>
              </a:rPr>
              <a:t>Educación:</a:t>
            </a:r>
            <a:r>
              <a:rPr lang="es-ES" b="1" dirty="0">
                <a:latin typeface="+mn-lt"/>
                <a:cs typeface="+mn-cs"/>
              </a:rPr>
              <a:t> </a:t>
            </a:r>
            <a:r>
              <a:rPr lang="es-ES" dirty="0">
                <a:latin typeface="+mn-lt"/>
                <a:cs typeface="+mn-cs"/>
              </a:rPr>
              <a:t>el 10,7%  del total de la población tiene sólo hasta los estudios primarios, frente al </a:t>
            </a:r>
            <a:r>
              <a:rPr lang="es-ES" b="1" dirty="0">
                <a:latin typeface="+mn-lt"/>
                <a:cs typeface="+mn-cs"/>
              </a:rPr>
              <a:t>43,40% de las personas con discapacidad</a:t>
            </a:r>
            <a:r>
              <a:rPr lang="es-ES" dirty="0">
                <a:latin typeface="+mn-lt"/>
                <a:cs typeface="+mn-cs"/>
              </a:rPr>
              <a:t>.</a:t>
            </a:r>
          </a:p>
          <a:p>
            <a:pPr marL="180000" indent="-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u="sng" dirty="0">
                <a:latin typeface="+mn-lt"/>
                <a:cs typeface="+mn-cs"/>
              </a:rPr>
              <a:t>Empleo:</a:t>
            </a:r>
            <a:r>
              <a:rPr lang="es-ES" dirty="0">
                <a:latin typeface="+mn-lt"/>
                <a:cs typeface="+mn-cs"/>
              </a:rPr>
              <a:t>  una tasa de actividad del </a:t>
            </a:r>
            <a:r>
              <a:rPr lang="es-ES" b="1" dirty="0">
                <a:latin typeface="+mn-lt"/>
                <a:cs typeface="+mn-cs"/>
              </a:rPr>
              <a:t>36,6% para la población con discapacidad</a:t>
            </a:r>
            <a:r>
              <a:rPr lang="es-ES" dirty="0">
                <a:latin typeface="+mn-lt"/>
                <a:cs typeface="+mn-cs"/>
              </a:rPr>
              <a:t>, y del 74,7% para la total.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 bwMode="auto">
          <a:xfrm>
            <a:off x="4357686" y="-26988"/>
            <a:ext cx="4357718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/>
            <a:r>
              <a:rPr lang="es-ES" altLang="es-ES" b="1" dirty="0"/>
              <a:t>Datos sobre la situación en </a:t>
            </a:r>
            <a:r>
              <a:rPr lang="es-ES" altLang="es-ES" b="1" dirty="0" smtClean="0"/>
              <a:t>España</a:t>
            </a:r>
            <a:endParaRPr lang="es-ES" alt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3 Rectángulo"/>
          <p:cNvSpPr>
            <a:spLocks noChangeArrowheads="1"/>
          </p:cNvSpPr>
          <p:nvPr/>
        </p:nvSpPr>
        <p:spPr bwMode="auto">
          <a:xfrm>
            <a:off x="2268538" y="798959"/>
            <a:ext cx="6264275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9388" indent="-45720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ES" altLang="es-ES" dirty="0" smtClean="0"/>
              <a:t>Según la Encuesta </a:t>
            </a:r>
            <a:r>
              <a:rPr lang="es-ES" altLang="es-ES" dirty="0"/>
              <a:t>Estructural Salarial y </a:t>
            </a:r>
            <a:r>
              <a:rPr lang="es-ES" altLang="es-ES" dirty="0" smtClean="0"/>
              <a:t>la </a:t>
            </a:r>
            <a:r>
              <a:rPr lang="es-ES" altLang="es-ES" dirty="0"/>
              <a:t>Base Estatal de Personas con </a:t>
            </a:r>
            <a:r>
              <a:rPr lang="es-ES" altLang="es-ES" dirty="0" smtClean="0"/>
              <a:t>Discapacidad (año 2010), las </a:t>
            </a:r>
            <a:r>
              <a:rPr lang="es-ES" altLang="es-ES" dirty="0"/>
              <a:t>personas con discapacidad tienen un </a:t>
            </a:r>
            <a:r>
              <a:rPr lang="es-ES" altLang="es-ES" b="1" dirty="0"/>
              <a:t>salario medio un 10% inferior al de la población sin discapacidad</a:t>
            </a:r>
            <a:r>
              <a:rPr lang="es-ES" altLang="es-ES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s-ES" altLang="es-ES" dirty="0" smtClean="0"/>
              <a:t>- Esta </a:t>
            </a:r>
            <a:r>
              <a:rPr lang="es-ES" altLang="es-ES" dirty="0"/>
              <a:t>diferencia es </a:t>
            </a:r>
            <a:r>
              <a:rPr lang="es-ES" altLang="es-ES" b="1" dirty="0"/>
              <a:t>mayor entre los hombres, el 16,8%</a:t>
            </a:r>
            <a:r>
              <a:rPr lang="es-ES" altLang="es-ES" dirty="0"/>
              <a:t>, quedándose en sólo un </a:t>
            </a:r>
            <a:r>
              <a:rPr lang="es-ES" altLang="es-ES" b="1" dirty="0"/>
              <a:t>2% entre las mujeres</a:t>
            </a:r>
            <a:r>
              <a:rPr lang="es-ES" altLang="es-ES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s-ES" altLang="es-ES" dirty="0" smtClean="0"/>
              <a:t>- Sin </a:t>
            </a:r>
            <a:r>
              <a:rPr lang="es-ES" altLang="es-ES" dirty="0"/>
              <a:t>embargo, los trabajadores con </a:t>
            </a:r>
            <a:r>
              <a:rPr lang="es-ES" altLang="es-ES" b="1" dirty="0"/>
              <a:t>estudios universitarios con discapacidad cobran un 4,1% más </a:t>
            </a:r>
            <a:r>
              <a:rPr lang="es-ES" altLang="es-ES" dirty="0"/>
              <a:t>que los que no la tienen. También, hay una diferencia positiva en este sentido en </a:t>
            </a:r>
            <a:r>
              <a:rPr lang="es-ES" altLang="es-ES" b="1" dirty="0"/>
              <a:t>puestos medios, alcanzando el 2,8%</a:t>
            </a:r>
            <a:r>
              <a:rPr lang="es-ES" altLang="es-ES" dirty="0"/>
              <a:t>. </a:t>
            </a:r>
            <a:r>
              <a:rPr lang="es-ES" altLang="es-ES" dirty="0" smtClean="0"/>
              <a:t>Los salarios se nivelan en </a:t>
            </a:r>
            <a:r>
              <a:rPr lang="es-ES" altLang="es-ES" dirty="0"/>
              <a:t>puestos de dirección.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 bwMode="auto">
          <a:xfrm>
            <a:off x="4357686" y="-26988"/>
            <a:ext cx="4357718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/>
            <a:r>
              <a:rPr lang="es-ES" altLang="es-ES" b="1" dirty="0"/>
              <a:t>Datos sobre la situación en </a:t>
            </a:r>
            <a:r>
              <a:rPr lang="es-ES" altLang="es-ES" b="1" dirty="0" smtClean="0"/>
              <a:t>España</a:t>
            </a:r>
            <a:endParaRPr lang="es-ES" alt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69386" y="1700808"/>
            <a:ext cx="5947528" cy="4099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3" name="5 Rectángulo"/>
          <p:cNvSpPr>
            <a:spLocks noChangeArrowheads="1"/>
          </p:cNvSpPr>
          <p:nvPr/>
        </p:nvSpPr>
        <p:spPr bwMode="auto">
          <a:xfrm>
            <a:off x="2369386" y="692150"/>
            <a:ext cx="6163427" cy="87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45720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ES" altLang="es-ES" b="1" dirty="0" smtClean="0"/>
              <a:t>Demografía laboral: El </a:t>
            </a:r>
            <a:r>
              <a:rPr lang="es-ES" altLang="es-ES" b="1" dirty="0"/>
              <a:t>empleo de las personas con </a:t>
            </a:r>
            <a:r>
              <a:rPr lang="es-ES" altLang="es-ES" b="1" dirty="0" smtClean="0"/>
              <a:t>discapacidad (INE</a:t>
            </a:r>
            <a:r>
              <a:rPr lang="es-ES" altLang="es-ES" b="1" dirty="0"/>
              <a:t>, 2013</a:t>
            </a:r>
            <a:r>
              <a:rPr lang="es-ES" altLang="es-ES" b="1" dirty="0" smtClean="0"/>
              <a:t>)</a:t>
            </a:r>
            <a:r>
              <a:rPr lang="es-ES" altLang="es-ES" dirty="0" smtClean="0"/>
              <a:t>.</a:t>
            </a:r>
            <a:endParaRPr lang="es-ES" altLang="es-ES" dirty="0"/>
          </a:p>
        </p:txBody>
      </p:sp>
      <p:sp>
        <p:nvSpPr>
          <p:cNvPr id="7" name="1 Título"/>
          <p:cNvSpPr txBox="1">
            <a:spLocks/>
          </p:cNvSpPr>
          <p:nvPr/>
        </p:nvSpPr>
        <p:spPr bwMode="auto">
          <a:xfrm>
            <a:off x="4357686" y="-26988"/>
            <a:ext cx="4357718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/>
            <a:r>
              <a:rPr lang="es-ES" altLang="es-ES" b="1" dirty="0"/>
              <a:t>Datos sobre la situación en </a:t>
            </a:r>
            <a:r>
              <a:rPr lang="es-ES" altLang="es-ES" b="1" dirty="0" smtClean="0"/>
              <a:t>España</a:t>
            </a:r>
            <a:endParaRPr lang="es-ES" alt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4074" y="1801499"/>
            <a:ext cx="6549719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07" name="5 Rectángulo"/>
          <p:cNvSpPr>
            <a:spLocks noChangeArrowheads="1"/>
          </p:cNvSpPr>
          <p:nvPr/>
        </p:nvSpPr>
        <p:spPr bwMode="auto">
          <a:xfrm>
            <a:off x="2124075" y="764704"/>
            <a:ext cx="6408738" cy="87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9388" indent="-45720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ES" altLang="es-ES" b="1" dirty="0" smtClean="0"/>
              <a:t>Efecto del nivel educativo. El </a:t>
            </a:r>
            <a:r>
              <a:rPr lang="es-ES" altLang="es-ES" b="1" dirty="0"/>
              <a:t>empleo de las personas con discapacidad (INE, 2013</a:t>
            </a:r>
            <a:r>
              <a:rPr lang="es-ES" altLang="es-ES" b="1" dirty="0" smtClean="0"/>
              <a:t>).</a:t>
            </a:r>
            <a:endParaRPr lang="es-ES" altLang="es-ES" b="1" dirty="0"/>
          </a:p>
        </p:txBody>
      </p:sp>
      <p:sp>
        <p:nvSpPr>
          <p:cNvPr id="7" name="1 Título"/>
          <p:cNvSpPr txBox="1">
            <a:spLocks/>
          </p:cNvSpPr>
          <p:nvPr/>
        </p:nvSpPr>
        <p:spPr bwMode="auto">
          <a:xfrm>
            <a:off x="4357686" y="-26988"/>
            <a:ext cx="4357718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/>
            <a:r>
              <a:rPr lang="es-ES" altLang="es-ES" b="1" dirty="0"/>
              <a:t>Datos sobre la situación en </a:t>
            </a:r>
            <a:r>
              <a:rPr lang="es-ES" altLang="es-ES" b="1" dirty="0" smtClean="0"/>
              <a:t>España</a:t>
            </a:r>
            <a:endParaRPr lang="es-ES" alt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3 Rectángulo"/>
          <p:cNvSpPr>
            <a:spLocks noChangeArrowheads="1"/>
          </p:cNvSpPr>
          <p:nvPr/>
        </p:nvSpPr>
        <p:spPr bwMode="auto">
          <a:xfrm>
            <a:off x="2195735" y="735542"/>
            <a:ext cx="6337077" cy="87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45720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ES" altLang="es-ES" b="1" dirty="0" smtClean="0"/>
              <a:t>Percentiles de salarios. El </a:t>
            </a:r>
            <a:r>
              <a:rPr lang="es-ES" altLang="es-ES" b="1" dirty="0"/>
              <a:t>salario de las personas con </a:t>
            </a:r>
            <a:r>
              <a:rPr lang="es-ES" altLang="es-ES" b="1" dirty="0" smtClean="0"/>
              <a:t>discapacidad (</a:t>
            </a:r>
            <a:r>
              <a:rPr lang="es-ES" altLang="es-ES" b="1" dirty="0"/>
              <a:t>INE, 2013</a:t>
            </a:r>
            <a:r>
              <a:rPr lang="es-ES" altLang="es-ES" b="1" dirty="0" smtClean="0"/>
              <a:t>).</a:t>
            </a:r>
            <a:endParaRPr lang="es-ES" altLang="es-ES" b="1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98094" y="1700808"/>
            <a:ext cx="6434717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 bwMode="auto">
          <a:xfrm>
            <a:off x="4357686" y="-26988"/>
            <a:ext cx="4357718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/>
            <a:r>
              <a:rPr lang="es-ES" altLang="es-ES" b="1" dirty="0"/>
              <a:t>Datos sobre la situación en </a:t>
            </a:r>
            <a:r>
              <a:rPr lang="es-ES" altLang="es-ES" b="1" dirty="0" smtClean="0"/>
              <a:t>España</a:t>
            </a:r>
            <a:endParaRPr lang="es-ES" alt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6462" y="1826486"/>
            <a:ext cx="6505301" cy="3906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5" name="5 Rectángulo"/>
          <p:cNvSpPr>
            <a:spLocks noChangeArrowheads="1"/>
          </p:cNvSpPr>
          <p:nvPr/>
        </p:nvSpPr>
        <p:spPr bwMode="auto">
          <a:xfrm>
            <a:off x="2267745" y="764704"/>
            <a:ext cx="633650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45720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ES" altLang="es-ES" b="1" dirty="0" smtClean="0"/>
              <a:t>Diferencias salariales medias. El </a:t>
            </a:r>
            <a:r>
              <a:rPr lang="es-ES" altLang="es-ES" b="1" dirty="0"/>
              <a:t>salario de las personas con </a:t>
            </a:r>
            <a:r>
              <a:rPr lang="es-ES" altLang="es-ES" b="1" dirty="0" smtClean="0"/>
              <a:t>discapacidad (INE</a:t>
            </a:r>
            <a:r>
              <a:rPr lang="es-ES" altLang="es-ES" b="1" dirty="0"/>
              <a:t>, 2013</a:t>
            </a:r>
            <a:r>
              <a:rPr lang="es-ES" altLang="es-ES" b="1" dirty="0" smtClean="0"/>
              <a:t>).</a:t>
            </a:r>
            <a:endParaRPr lang="es-ES" altLang="es-ES" b="1" dirty="0"/>
          </a:p>
        </p:txBody>
      </p:sp>
      <p:sp>
        <p:nvSpPr>
          <p:cNvPr id="7" name="1 Título"/>
          <p:cNvSpPr txBox="1">
            <a:spLocks/>
          </p:cNvSpPr>
          <p:nvPr/>
        </p:nvSpPr>
        <p:spPr bwMode="auto">
          <a:xfrm>
            <a:off x="4357686" y="-26988"/>
            <a:ext cx="4357718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/>
            <a:r>
              <a:rPr lang="es-ES" altLang="es-ES" b="1" dirty="0"/>
              <a:t>Datos sobre la situación en </a:t>
            </a:r>
            <a:r>
              <a:rPr lang="es-ES" altLang="es-ES" b="1" dirty="0" smtClean="0"/>
              <a:t>España</a:t>
            </a:r>
            <a:endParaRPr lang="es-ES" alt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5 Rectángulo"/>
          <p:cNvSpPr>
            <a:spLocks noChangeArrowheads="1"/>
          </p:cNvSpPr>
          <p:nvPr/>
        </p:nvSpPr>
        <p:spPr bwMode="auto">
          <a:xfrm>
            <a:off x="2256913" y="734483"/>
            <a:ext cx="63023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45720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ES" altLang="es-ES" b="1" dirty="0" smtClean="0"/>
              <a:t>Comparativa del gasto en protección social. Ministerio </a:t>
            </a:r>
            <a:r>
              <a:rPr lang="es-ES" altLang="es-ES" b="1" dirty="0"/>
              <a:t>de Empleo y Seguridad </a:t>
            </a:r>
            <a:r>
              <a:rPr lang="es-ES" altLang="es-ES" b="1" dirty="0" smtClean="0"/>
              <a:t>Social y Unión Europea.</a:t>
            </a:r>
            <a:endParaRPr lang="es-ES" altLang="es-ES" b="1" dirty="0"/>
          </a:p>
        </p:txBody>
      </p:sp>
      <p:pic>
        <p:nvPicPr>
          <p:cNvPr id="24581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7" y="1772816"/>
            <a:ext cx="6487393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 bwMode="auto">
          <a:xfrm>
            <a:off x="4357686" y="-26988"/>
            <a:ext cx="4357718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/>
            <a:r>
              <a:rPr lang="es-ES" altLang="es-ES" b="1" dirty="0"/>
              <a:t>Datos sobre la situación en </a:t>
            </a:r>
            <a:r>
              <a:rPr lang="es-ES" altLang="es-ES" b="1" dirty="0" smtClean="0"/>
              <a:t>España</a:t>
            </a:r>
            <a:endParaRPr lang="es-ES" alt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5 Rectángulo"/>
          <p:cNvSpPr>
            <a:spLocks noChangeArrowheads="1"/>
          </p:cNvSpPr>
          <p:nvPr/>
        </p:nvSpPr>
        <p:spPr bwMode="auto">
          <a:xfrm>
            <a:off x="2208436" y="723900"/>
            <a:ext cx="6337077" cy="87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45720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ES" altLang="es-ES" b="1" dirty="0" smtClean="0"/>
              <a:t>Gasto en protección social  por partidas. Ministerio </a:t>
            </a:r>
            <a:r>
              <a:rPr lang="es-ES" altLang="es-ES" b="1" dirty="0"/>
              <a:t>de Empleo y Seguridad </a:t>
            </a:r>
            <a:r>
              <a:rPr lang="es-ES" altLang="es-ES" b="1" dirty="0" smtClean="0"/>
              <a:t>Social y Unión Europea.</a:t>
            </a:r>
            <a:endParaRPr lang="es-ES" altLang="es-ES" b="1" dirty="0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8436" y="1677980"/>
            <a:ext cx="6441990" cy="4415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04" name="1 Título"/>
          <p:cNvSpPr txBox="1">
            <a:spLocks/>
          </p:cNvSpPr>
          <p:nvPr/>
        </p:nvSpPr>
        <p:spPr bwMode="auto">
          <a:xfrm>
            <a:off x="4357686" y="-26988"/>
            <a:ext cx="4357718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/>
            <a:r>
              <a:rPr lang="es-ES" altLang="es-ES" b="1" dirty="0"/>
              <a:t>Datos sobre la situación en </a:t>
            </a:r>
            <a:r>
              <a:rPr lang="es-ES" altLang="es-ES" b="1" dirty="0" smtClean="0"/>
              <a:t>España</a:t>
            </a:r>
            <a:endParaRPr lang="es-ES" alt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3 Rectángulo"/>
          <p:cNvSpPr>
            <a:spLocks noChangeArrowheads="1"/>
          </p:cNvSpPr>
          <p:nvPr/>
        </p:nvSpPr>
        <p:spPr bwMode="auto">
          <a:xfrm>
            <a:off x="2268538" y="620688"/>
            <a:ext cx="6119812" cy="54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9388" indent="-45720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ES" altLang="es-ES" dirty="0" smtClean="0"/>
              <a:t>La normalización social de la especificidad lleva </a:t>
            </a:r>
            <a:r>
              <a:rPr lang="es-ES" altLang="es-ES" dirty="0"/>
              <a:t>aparejada </a:t>
            </a:r>
            <a:r>
              <a:rPr lang="es-ES" altLang="es-ES" dirty="0" smtClean="0"/>
              <a:t>unos costes extraordinarios, tanto </a:t>
            </a:r>
            <a:r>
              <a:rPr lang="es-ES" altLang="es-ES" b="1" dirty="0" smtClean="0"/>
              <a:t>directos</a:t>
            </a:r>
            <a:r>
              <a:rPr lang="es-ES" altLang="es-ES" dirty="0" smtClean="0"/>
              <a:t> (gastos </a:t>
            </a:r>
            <a:r>
              <a:rPr lang="es-ES" altLang="es-ES" dirty="0"/>
              <a:t>a los que hacen frente las personas con discapacidad y sus familias para alcanzar una calidad de vida similar al resto de la </a:t>
            </a:r>
            <a:r>
              <a:rPr lang="es-ES" altLang="es-ES" dirty="0" smtClean="0"/>
              <a:t>población) como </a:t>
            </a:r>
            <a:r>
              <a:rPr lang="es-ES" altLang="es-ES" b="1" dirty="0" smtClean="0"/>
              <a:t>indirectos</a:t>
            </a:r>
            <a:r>
              <a:rPr lang="es-ES" altLang="es-ES" dirty="0" smtClean="0"/>
              <a:t> (vinculado </a:t>
            </a:r>
            <a:r>
              <a:rPr lang="es-ES" altLang="es-ES" dirty="0"/>
              <a:t>a las diferencias laborales, tanto en actividad, como en ocupación y salarios, y otras desventajas de </a:t>
            </a:r>
            <a:r>
              <a:rPr lang="es-ES" altLang="es-ES" dirty="0" smtClean="0"/>
              <a:t>accesibilidad).</a:t>
            </a:r>
          </a:p>
          <a:p>
            <a:pPr algn="just">
              <a:lnSpc>
                <a:spcPct val="150000"/>
              </a:lnSpc>
            </a:pPr>
            <a:r>
              <a:rPr lang="es-ES" altLang="es-ES" dirty="0" smtClean="0"/>
              <a:t>La responsabilidad de los poderes públicos con el primer tipo de gasto se han plasmado en la </a:t>
            </a:r>
            <a:r>
              <a:rPr lang="es-ES" altLang="es-ES" b="1" dirty="0" smtClean="0"/>
              <a:t>Ley de Dependencia</a:t>
            </a:r>
            <a:r>
              <a:rPr lang="es-ES" altLang="es-ES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s-ES" altLang="es-ES" dirty="0" smtClean="0"/>
              <a:t>Los segundos, a veces menos visibles, deben ser objeto de </a:t>
            </a:r>
            <a:r>
              <a:rPr lang="es-ES" altLang="es-ES" b="1" dirty="0" smtClean="0"/>
              <a:t>Políticas Públicas Activas</a:t>
            </a:r>
            <a:r>
              <a:rPr lang="es-ES" altLang="es-ES" dirty="0" smtClean="0"/>
              <a:t>. </a:t>
            </a:r>
            <a:endParaRPr lang="es-ES" altLang="es-ES" dirty="0"/>
          </a:p>
        </p:txBody>
      </p:sp>
      <p:sp>
        <p:nvSpPr>
          <p:cNvPr id="26627" name="1 Título"/>
          <p:cNvSpPr txBox="1">
            <a:spLocks/>
          </p:cNvSpPr>
          <p:nvPr/>
        </p:nvSpPr>
        <p:spPr bwMode="auto">
          <a:xfrm>
            <a:off x="6858016" y="0"/>
            <a:ext cx="1857388" cy="357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/>
            <a:r>
              <a:rPr lang="es-ES" altLang="es-ES" b="1" dirty="0"/>
              <a:t>Conclusiones</a:t>
            </a:r>
            <a:endParaRPr lang="es-ES" altLang="es-E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3 Rectángulo"/>
          <p:cNvSpPr>
            <a:spLocks noChangeArrowheads="1"/>
          </p:cNvSpPr>
          <p:nvPr/>
        </p:nvSpPr>
        <p:spPr bwMode="auto">
          <a:xfrm>
            <a:off x="2267744" y="854417"/>
            <a:ext cx="6192688" cy="466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45720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ES" altLang="es-ES" dirty="0"/>
              <a:t>Mercado laboral:</a:t>
            </a:r>
          </a:p>
          <a:p>
            <a:pPr indent="-179388" algn="just">
              <a:lnSpc>
                <a:spcPct val="150000"/>
              </a:lnSpc>
              <a:buFontTx/>
              <a:buChar char="-"/>
            </a:pPr>
            <a:r>
              <a:rPr lang="es-ES" altLang="es-ES" dirty="0"/>
              <a:t>Las personas con discapacidad tienen </a:t>
            </a:r>
            <a:r>
              <a:rPr lang="es-ES" altLang="es-ES" b="1" dirty="0"/>
              <a:t>tasas de actividad y ocupación más bajas</a:t>
            </a:r>
            <a:r>
              <a:rPr lang="es-ES" altLang="es-ES" dirty="0"/>
              <a:t>.</a:t>
            </a:r>
          </a:p>
          <a:p>
            <a:pPr indent="-179388" algn="just">
              <a:lnSpc>
                <a:spcPct val="150000"/>
              </a:lnSpc>
              <a:buFontTx/>
              <a:buChar char="-"/>
            </a:pPr>
            <a:r>
              <a:rPr lang="es-ES" altLang="es-ES" dirty="0"/>
              <a:t>Por sexos, las </a:t>
            </a:r>
            <a:r>
              <a:rPr lang="es-ES" altLang="es-ES" b="1" dirty="0"/>
              <a:t>mujeres también presentan valores más bajos</a:t>
            </a:r>
            <a:r>
              <a:rPr lang="es-ES" altLang="es-ES" dirty="0"/>
              <a:t>.</a:t>
            </a:r>
          </a:p>
          <a:p>
            <a:pPr indent="-179388" algn="just">
              <a:lnSpc>
                <a:spcPct val="150000"/>
              </a:lnSpc>
              <a:buFontTx/>
              <a:buChar char="-"/>
            </a:pPr>
            <a:r>
              <a:rPr lang="es-ES" altLang="es-ES" dirty="0"/>
              <a:t>Analizando las diferencias en relación a la discapacidad entre el mismo sexo, </a:t>
            </a:r>
            <a:r>
              <a:rPr lang="es-ES" altLang="es-ES" b="1" dirty="0"/>
              <a:t>los hombres tienen los mayores saltos</a:t>
            </a:r>
            <a:r>
              <a:rPr lang="es-ES" altLang="es-ES" dirty="0"/>
              <a:t>.</a:t>
            </a:r>
          </a:p>
          <a:p>
            <a:pPr indent="-179388" algn="just">
              <a:lnSpc>
                <a:spcPct val="150000"/>
              </a:lnSpc>
              <a:buFontTx/>
              <a:buChar char="-"/>
            </a:pPr>
            <a:r>
              <a:rPr lang="es-ES" altLang="es-ES" dirty="0"/>
              <a:t>Por </a:t>
            </a:r>
            <a:r>
              <a:rPr lang="es-ES" altLang="es-ES" b="1" dirty="0"/>
              <a:t>nivel educativo</a:t>
            </a:r>
            <a:r>
              <a:rPr lang="es-ES" altLang="es-ES" dirty="0"/>
              <a:t>, se reproducen estas diferencias entre personas con y sin discapacidad, siendo </a:t>
            </a:r>
            <a:r>
              <a:rPr lang="es-ES" altLang="es-ES" b="1" dirty="0"/>
              <a:t>muy acusadas en los niveles educativos bajos</a:t>
            </a:r>
            <a:r>
              <a:rPr lang="es-ES" altLang="es-ES" dirty="0"/>
              <a:t>.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 bwMode="auto">
          <a:xfrm>
            <a:off x="6858016" y="0"/>
            <a:ext cx="1857388" cy="357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/>
            <a:r>
              <a:rPr lang="es-ES" altLang="es-ES" b="1" dirty="0"/>
              <a:t>Conclusiones</a:t>
            </a:r>
            <a:endParaRPr lang="es-ES" altLang="es-E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 bwMode="auto">
          <a:xfrm>
            <a:off x="5000628" y="0"/>
            <a:ext cx="37449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/>
            <a:r>
              <a:rPr lang="es-ES" altLang="es-ES" sz="2000" b="1" dirty="0"/>
              <a:t>Concepto de </a:t>
            </a:r>
            <a:r>
              <a:rPr lang="es-ES" altLang="es-ES" sz="2000" b="1" dirty="0" smtClean="0"/>
              <a:t>especificidad</a:t>
            </a:r>
            <a:endParaRPr lang="es-ES" altLang="es-ES" sz="2000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14546" y="873125"/>
            <a:ext cx="6215105" cy="52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fontAlgn="auto" hangingPunct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defRPr/>
            </a:pPr>
            <a:r>
              <a:rPr lang="es-ES_tradnl" dirty="0" smtClean="0">
                <a:latin typeface="+mn-lt"/>
                <a:cs typeface="Times New Roman" pitchFamily="18" charset="0"/>
              </a:rPr>
              <a:t>Por qué cambia el concepto </a:t>
            </a:r>
            <a:r>
              <a:rPr lang="es-ES_tradnl" dirty="0">
                <a:latin typeface="+mn-lt"/>
                <a:cs typeface="Times New Roman" pitchFamily="18" charset="0"/>
              </a:rPr>
              <a:t>de discapacidad:</a:t>
            </a:r>
          </a:p>
          <a:p>
            <a:pPr marL="355600" lvl="1" indent="-355600" algn="just" eaLnBrk="0" fontAlgn="auto" hangingPunct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Font typeface="Wingdings" pitchFamily="2" charset="2"/>
              <a:buChar char="Ø"/>
              <a:defRPr/>
            </a:pPr>
            <a:r>
              <a:rPr lang="es-ES_tradnl" dirty="0">
                <a:latin typeface="+mn-lt"/>
                <a:cs typeface="Times New Roman" pitchFamily="18" charset="0"/>
              </a:rPr>
              <a:t>Creciente preocupación por este colectivo</a:t>
            </a:r>
            <a:r>
              <a:rPr lang="es-ES_tradnl" dirty="0" smtClean="0">
                <a:latin typeface="+mn-lt"/>
                <a:cs typeface="Times New Roman" pitchFamily="18" charset="0"/>
              </a:rPr>
              <a:t>.</a:t>
            </a:r>
          </a:p>
          <a:p>
            <a:pPr marL="355600" lvl="1" indent="-355600" algn="just" eaLnBrk="0" fontAlgn="auto" hangingPunct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Font typeface="Wingdings" pitchFamily="2" charset="2"/>
              <a:buChar char="Ø"/>
              <a:defRPr/>
            </a:pPr>
            <a:r>
              <a:rPr lang="es-ES_tradnl" dirty="0" smtClean="0">
                <a:latin typeface="+mn-lt"/>
                <a:cs typeface="Times New Roman" pitchFamily="18" charset="0"/>
              </a:rPr>
              <a:t>Se concibe como una cuestión de Derechos Humanos.</a:t>
            </a:r>
            <a:endParaRPr lang="es-ES_tradnl" dirty="0">
              <a:latin typeface="+mn-lt"/>
              <a:cs typeface="Times New Roman" pitchFamily="18" charset="0"/>
            </a:endParaRPr>
          </a:p>
          <a:p>
            <a:pPr marL="355600" lvl="1" indent="-355600" algn="just" eaLnBrk="0" fontAlgn="auto" hangingPunct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Font typeface="Wingdings" pitchFamily="2" charset="2"/>
              <a:buChar char="Ø"/>
              <a:defRPr/>
            </a:pPr>
            <a:r>
              <a:rPr lang="es-ES_tradnl" dirty="0">
                <a:latin typeface="+mn-lt"/>
                <a:cs typeface="Times New Roman" pitchFamily="18" charset="0"/>
              </a:rPr>
              <a:t>Nueva concepción de </a:t>
            </a:r>
            <a:r>
              <a:rPr lang="es-ES_tradnl" i="1" dirty="0">
                <a:latin typeface="+mn-lt"/>
                <a:cs typeface="Times New Roman" pitchFamily="18" charset="0"/>
              </a:rPr>
              <a:t>discapacidad</a:t>
            </a:r>
            <a:r>
              <a:rPr lang="es-ES_tradnl" dirty="0">
                <a:latin typeface="+mn-lt"/>
                <a:cs typeface="Times New Roman" pitchFamily="18" charset="0"/>
              </a:rPr>
              <a:t>: </a:t>
            </a:r>
            <a:r>
              <a:rPr lang="es-ES_tradnl" dirty="0" smtClean="0">
                <a:latin typeface="+mn-lt"/>
                <a:cs typeface="Times New Roman" pitchFamily="18" charset="0"/>
              </a:rPr>
              <a:t>enfoque </a:t>
            </a:r>
            <a:r>
              <a:rPr lang="es-ES_tradnl" dirty="0" err="1" smtClean="0">
                <a:latin typeface="+mn-lt"/>
                <a:cs typeface="Times New Roman" pitchFamily="18" charset="0"/>
              </a:rPr>
              <a:t>psico</a:t>
            </a:r>
            <a:r>
              <a:rPr lang="es-ES_tradnl" dirty="0" smtClean="0">
                <a:latin typeface="+mn-lt"/>
                <a:cs typeface="Times New Roman" pitchFamily="18" charset="0"/>
              </a:rPr>
              <a:t>-</a:t>
            </a:r>
            <a:r>
              <a:rPr lang="es-ES_tradnl" dirty="0" err="1" smtClean="0">
                <a:latin typeface="+mn-lt"/>
                <a:cs typeface="Times New Roman" pitchFamily="18" charset="0"/>
              </a:rPr>
              <a:t>bio</a:t>
            </a:r>
            <a:r>
              <a:rPr lang="es-ES_tradnl" dirty="0" smtClean="0">
                <a:latin typeface="+mn-lt"/>
                <a:cs typeface="Times New Roman" pitchFamily="18" charset="0"/>
              </a:rPr>
              <a:t>-social. Según </a:t>
            </a:r>
            <a:r>
              <a:rPr lang="es-ES_tradnl" dirty="0">
                <a:latin typeface="+mn-lt"/>
                <a:cs typeface="Times New Roman" pitchFamily="18" charset="0"/>
              </a:rPr>
              <a:t>la </a:t>
            </a:r>
            <a:r>
              <a:rPr lang="es-ES_tradnl" dirty="0" smtClean="0">
                <a:latin typeface="+mn-lt"/>
                <a:cs typeface="Times New Roman" pitchFamily="18" charset="0"/>
              </a:rPr>
              <a:t>CIF, </a:t>
            </a:r>
            <a:r>
              <a:rPr lang="es-ES" dirty="0">
                <a:latin typeface="+mn-lt"/>
                <a:cs typeface="+mn-cs"/>
              </a:rPr>
              <a:t>“Es el término genérico que engloba todos los componentes: </a:t>
            </a:r>
            <a:r>
              <a:rPr lang="es-ES" b="1" dirty="0">
                <a:latin typeface="+mn-lt"/>
                <a:cs typeface="+mn-cs"/>
              </a:rPr>
              <a:t>deficiencias, limitaciones en la actividad y </a:t>
            </a:r>
            <a:r>
              <a:rPr lang="es-ES" b="1" dirty="0" smtClean="0">
                <a:latin typeface="+mn-lt"/>
                <a:cs typeface="+mn-cs"/>
              </a:rPr>
              <a:t>restricciones </a:t>
            </a:r>
            <a:r>
              <a:rPr lang="es-ES" b="1" dirty="0">
                <a:latin typeface="+mn-lt"/>
                <a:cs typeface="+mn-cs"/>
              </a:rPr>
              <a:t>en la participación</a:t>
            </a:r>
            <a:r>
              <a:rPr lang="es-ES" dirty="0">
                <a:latin typeface="+mn-lt"/>
                <a:cs typeface="+mn-cs"/>
              </a:rPr>
              <a:t>. Expresa los aspectos negativos de la </a:t>
            </a:r>
            <a:r>
              <a:rPr lang="es-ES" b="1" dirty="0">
                <a:latin typeface="+mn-lt"/>
                <a:cs typeface="+mn-cs"/>
              </a:rPr>
              <a:t>interacción</a:t>
            </a:r>
            <a:r>
              <a:rPr lang="es-ES" dirty="0">
                <a:latin typeface="+mn-lt"/>
                <a:cs typeface="+mn-cs"/>
              </a:rPr>
              <a:t> entre un individuo </a:t>
            </a:r>
            <a:r>
              <a:rPr lang="es-ES" dirty="0" smtClean="0">
                <a:latin typeface="+mn-lt"/>
                <a:cs typeface="+mn-cs"/>
              </a:rPr>
              <a:t>(…) y </a:t>
            </a:r>
            <a:r>
              <a:rPr lang="es-ES" dirty="0">
                <a:latin typeface="+mn-lt"/>
                <a:cs typeface="+mn-cs"/>
              </a:rPr>
              <a:t>su entorno </a:t>
            </a:r>
            <a:r>
              <a:rPr lang="es-ES" b="1" dirty="0">
                <a:latin typeface="+mn-lt"/>
                <a:cs typeface="+mn-cs"/>
              </a:rPr>
              <a:t>físico y social</a:t>
            </a:r>
            <a:r>
              <a:rPr lang="es-ES" dirty="0">
                <a:latin typeface="+mn-lt"/>
                <a:cs typeface="+mn-cs"/>
              </a:rPr>
              <a:t>.” (OMS).</a:t>
            </a:r>
            <a:endParaRPr lang="es-ES_tradnl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3 Rectángulo"/>
          <p:cNvSpPr>
            <a:spLocks noChangeArrowheads="1"/>
          </p:cNvSpPr>
          <p:nvPr/>
        </p:nvSpPr>
        <p:spPr bwMode="auto">
          <a:xfrm>
            <a:off x="2339752" y="620688"/>
            <a:ext cx="6048672" cy="383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45720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ES" altLang="es-ES" b="1" dirty="0" smtClean="0"/>
              <a:t>En salarios</a:t>
            </a:r>
            <a:r>
              <a:rPr lang="es-ES" altLang="es-ES" dirty="0"/>
              <a:t>:</a:t>
            </a:r>
          </a:p>
          <a:p>
            <a:pPr indent="-179388" algn="just">
              <a:lnSpc>
                <a:spcPct val="150000"/>
              </a:lnSpc>
              <a:buFontTx/>
              <a:buChar char="-"/>
            </a:pPr>
            <a:r>
              <a:rPr lang="es-ES" altLang="es-ES" dirty="0"/>
              <a:t>Existen diferencias salariales por sexo, </a:t>
            </a:r>
            <a:r>
              <a:rPr lang="es-ES" altLang="es-ES" b="1" dirty="0"/>
              <a:t>las mujeres cobran menos</a:t>
            </a:r>
            <a:r>
              <a:rPr lang="es-ES" altLang="es-ES" dirty="0"/>
              <a:t>.</a:t>
            </a:r>
          </a:p>
          <a:p>
            <a:pPr indent="-179388" algn="just">
              <a:lnSpc>
                <a:spcPct val="150000"/>
              </a:lnSpc>
              <a:buFontTx/>
              <a:buChar char="-"/>
            </a:pPr>
            <a:r>
              <a:rPr lang="es-ES" altLang="es-ES" dirty="0" smtClean="0"/>
              <a:t>El colectivo de personas con diversidad funcional presenta, en general, menor nivel de salarios.</a:t>
            </a:r>
            <a:endParaRPr lang="es-ES" altLang="es-ES" dirty="0"/>
          </a:p>
          <a:p>
            <a:pPr indent="-179388" algn="just">
              <a:lnSpc>
                <a:spcPct val="150000"/>
              </a:lnSpc>
              <a:buFontTx/>
              <a:buChar char="-"/>
            </a:pPr>
            <a:r>
              <a:rPr lang="es-ES" altLang="es-ES" dirty="0"/>
              <a:t>Las mujeres con discapacidad sufren, con un salario más bajo, una doble discriminación por ser mujeres y por discapacidad, suponiendo la primera un mayor desequilibrio.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 bwMode="auto">
          <a:xfrm>
            <a:off x="6858016" y="0"/>
            <a:ext cx="1857388" cy="357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/>
            <a:r>
              <a:rPr lang="es-ES" altLang="es-ES" b="1" dirty="0"/>
              <a:t>Conclusiones</a:t>
            </a:r>
            <a:endParaRPr lang="es-ES" altLang="es-ES" sz="1400" b="1" dirty="0"/>
          </a:p>
        </p:txBody>
      </p:sp>
      <p:sp>
        <p:nvSpPr>
          <p:cNvPr id="2" name="1 Rectángulo"/>
          <p:cNvSpPr/>
          <p:nvPr/>
        </p:nvSpPr>
        <p:spPr>
          <a:xfrm>
            <a:off x="2286000" y="4482986"/>
            <a:ext cx="61024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altLang="es-ES" b="1" dirty="0"/>
              <a:t>Gasto en protección social por habitante</a:t>
            </a:r>
            <a:r>
              <a:rPr lang="es-ES" altLang="es-ES" dirty="0"/>
              <a:t>:</a:t>
            </a:r>
          </a:p>
          <a:p>
            <a:pPr indent="-179388" algn="just">
              <a:lnSpc>
                <a:spcPct val="150000"/>
              </a:lnSpc>
              <a:buFontTx/>
              <a:buChar char="-"/>
            </a:pPr>
            <a:r>
              <a:rPr lang="es-ES" altLang="es-ES" dirty="0"/>
              <a:t>En España alcanza las 5.955 unidades monetarias, un 10,68% menos que la media europea (ocupa el décimo tercer puesto entre los 27).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3 Rectángulo"/>
          <p:cNvSpPr>
            <a:spLocks noChangeArrowheads="1"/>
          </p:cNvSpPr>
          <p:nvPr/>
        </p:nvSpPr>
        <p:spPr bwMode="auto">
          <a:xfrm>
            <a:off x="2267744" y="620688"/>
            <a:ext cx="6264696" cy="54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45720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indent="-179388" algn="just">
              <a:lnSpc>
                <a:spcPct val="150000"/>
              </a:lnSpc>
            </a:pPr>
            <a:r>
              <a:rPr lang="es-ES" altLang="es-ES" b="1" dirty="0" smtClean="0"/>
              <a:t>Gasto </a:t>
            </a:r>
            <a:r>
              <a:rPr lang="es-ES" altLang="es-ES" b="1" dirty="0"/>
              <a:t>en protección social respecto del </a:t>
            </a:r>
            <a:r>
              <a:rPr lang="es-ES" altLang="es-ES" b="1" dirty="0" smtClean="0"/>
              <a:t>PIB: </a:t>
            </a:r>
            <a:endParaRPr lang="es-ES" altLang="es-ES" b="1" dirty="0"/>
          </a:p>
          <a:p>
            <a:pPr indent="-179388" algn="just">
              <a:lnSpc>
                <a:spcPct val="150000"/>
              </a:lnSpc>
              <a:buFontTx/>
              <a:buChar char="-"/>
            </a:pPr>
            <a:r>
              <a:rPr lang="es-ES" altLang="es-ES" dirty="0"/>
              <a:t>España gasta un 24,5% de su PIB en protección social, </a:t>
            </a:r>
            <a:r>
              <a:rPr lang="es-ES" altLang="es-ES" dirty="0" smtClean="0"/>
              <a:t>casi </a:t>
            </a:r>
            <a:r>
              <a:rPr lang="es-ES" altLang="es-ES" dirty="0"/>
              <a:t>4 puntos menos respecto de la media </a:t>
            </a:r>
            <a:r>
              <a:rPr lang="es-ES" altLang="es-ES" dirty="0" smtClean="0"/>
              <a:t>europea (ocupa </a:t>
            </a:r>
            <a:r>
              <a:rPr lang="es-ES" altLang="es-ES" dirty="0"/>
              <a:t>el puesto </a:t>
            </a:r>
            <a:r>
              <a:rPr lang="es-ES" altLang="es-ES" dirty="0" smtClean="0"/>
              <a:t>décimo cuarto).</a:t>
            </a:r>
            <a:endParaRPr lang="es-ES" altLang="es-ES" dirty="0"/>
          </a:p>
          <a:p>
            <a:pPr indent="-179388" algn="just">
              <a:lnSpc>
                <a:spcPct val="150000"/>
              </a:lnSpc>
              <a:buFontTx/>
              <a:buChar char="-"/>
            </a:pPr>
            <a:r>
              <a:rPr lang="es-ES" altLang="es-ES" dirty="0" smtClean="0"/>
              <a:t>La mayor parte del gasto está vinculado con los costes directos. Aspectos como la </a:t>
            </a:r>
            <a:r>
              <a:rPr lang="es-ES" altLang="es-ES" dirty="0"/>
              <a:t>exclusión social</a:t>
            </a:r>
            <a:r>
              <a:rPr lang="es-ES" altLang="es-ES" dirty="0" smtClean="0"/>
              <a:t>, la supervivencia, familia o vivienda, suponen un porcentaje mínimo. </a:t>
            </a:r>
          </a:p>
          <a:p>
            <a:pPr marL="0" indent="0" algn="just">
              <a:lnSpc>
                <a:spcPct val="150000"/>
              </a:lnSpc>
            </a:pPr>
            <a:r>
              <a:rPr lang="es-ES" altLang="es-ES" dirty="0" smtClean="0"/>
              <a:t>Por ello, deben </a:t>
            </a:r>
            <a:r>
              <a:rPr lang="es-ES" altLang="es-ES" dirty="0"/>
              <a:t>exigirse </a:t>
            </a:r>
            <a:r>
              <a:rPr lang="es-ES" altLang="es-ES" b="1" dirty="0"/>
              <a:t>políticas activas</a:t>
            </a:r>
            <a:r>
              <a:rPr lang="es-ES" altLang="es-ES" dirty="0"/>
              <a:t> para combatir la desigualdad de oportunidades, con una </a:t>
            </a:r>
            <a:r>
              <a:rPr lang="es-ES" altLang="es-ES" b="1" dirty="0"/>
              <a:t>perspectiva de género transversal</a:t>
            </a:r>
            <a:r>
              <a:rPr lang="es-ES" altLang="es-ES" dirty="0"/>
              <a:t>, ya que son la mujeres las que experimentan mayores costes debidos a la discapacidad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 bwMode="auto">
          <a:xfrm>
            <a:off x="6858016" y="0"/>
            <a:ext cx="1857388" cy="357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/>
            <a:r>
              <a:rPr lang="es-ES" altLang="es-ES" b="1" dirty="0"/>
              <a:t>Conclusiones</a:t>
            </a:r>
            <a:endParaRPr lang="es-ES" altLang="es-E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reeform 54"/>
          <p:cNvSpPr>
            <a:spLocks/>
          </p:cNvSpPr>
          <p:nvPr/>
        </p:nvSpPr>
        <p:spPr bwMode="auto">
          <a:xfrm>
            <a:off x="6072198" y="4714884"/>
            <a:ext cx="534987" cy="76200"/>
          </a:xfrm>
          <a:custGeom>
            <a:avLst/>
            <a:gdLst/>
            <a:ahLst/>
            <a:cxnLst>
              <a:cxn ang="0">
                <a:pos x="252" y="0"/>
              </a:cxn>
              <a:cxn ang="0">
                <a:pos x="252" y="11"/>
              </a:cxn>
              <a:cxn ang="0">
                <a:pos x="0" y="11"/>
              </a:cxn>
              <a:cxn ang="0">
                <a:pos x="0" y="37"/>
              </a:cxn>
              <a:cxn ang="0">
                <a:pos x="252" y="37"/>
              </a:cxn>
              <a:cxn ang="0">
                <a:pos x="252" y="48"/>
              </a:cxn>
              <a:cxn ang="0">
                <a:pos x="337" y="25"/>
              </a:cxn>
              <a:cxn ang="0">
                <a:pos x="252" y="0"/>
              </a:cxn>
            </a:cxnLst>
            <a:rect l="0" t="0" r="r" b="b"/>
            <a:pathLst>
              <a:path w="337" h="48">
                <a:moveTo>
                  <a:pt x="252" y="0"/>
                </a:moveTo>
                <a:lnTo>
                  <a:pt x="252" y="11"/>
                </a:lnTo>
                <a:lnTo>
                  <a:pt x="0" y="11"/>
                </a:lnTo>
                <a:lnTo>
                  <a:pt x="0" y="37"/>
                </a:lnTo>
                <a:lnTo>
                  <a:pt x="252" y="37"/>
                </a:lnTo>
                <a:lnTo>
                  <a:pt x="252" y="48"/>
                </a:lnTo>
                <a:lnTo>
                  <a:pt x="337" y="25"/>
                </a:lnTo>
                <a:lnTo>
                  <a:pt x="252" y="0"/>
                </a:lnTo>
                <a:close/>
              </a:path>
            </a:pathLst>
          </a:custGeom>
          <a:solidFill>
            <a:srgbClr val="FF0000"/>
          </a:solidFill>
          <a:ln w="9525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6062694" y="642918"/>
            <a:ext cx="2303462" cy="541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" name="Oval 48"/>
          <p:cNvSpPr>
            <a:spLocks noChangeArrowheads="1"/>
          </p:cNvSpPr>
          <p:nvPr/>
        </p:nvSpPr>
        <p:spPr bwMode="auto">
          <a:xfrm>
            <a:off x="6950085" y="4716443"/>
            <a:ext cx="1214446" cy="1336675"/>
          </a:xfrm>
          <a:prstGeom prst="ellipse">
            <a:avLst/>
          </a:prstGeom>
          <a:solidFill>
            <a:srgbClr val="FF0000"/>
          </a:solidFill>
          <a:ln w="9525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" name="Rectangle 49"/>
          <p:cNvSpPr>
            <a:spLocks noChangeArrowheads="1"/>
          </p:cNvSpPr>
          <p:nvPr/>
        </p:nvSpPr>
        <p:spPr bwMode="auto">
          <a:xfrm>
            <a:off x="7866090" y="727086"/>
            <a:ext cx="563562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_tradnl" b="1" dirty="0" smtClean="0">
                <a:latin typeface="Times New Roman" pitchFamily="18" charset="0"/>
                <a:cs typeface="Times New Roman" pitchFamily="18" charset="0"/>
              </a:rPr>
              <a:t>Derechos Humanos / Sociedad inclusiva</a:t>
            </a:r>
            <a:endParaRPr lang="es-ES_tradnl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4" name="Picture 5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7757" y="642918"/>
            <a:ext cx="536575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6" name="125 Grupo"/>
          <p:cNvGrpSpPr/>
          <p:nvPr/>
        </p:nvGrpSpPr>
        <p:grpSpPr>
          <a:xfrm>
            <a:off x="6789757" y="857232"/>
            <a:ext cx="512763" cy="3905249"/>
            <a:chOff x="6996129" y="857232"/>
            <a:chExt cx="512763" cy="3905249"/>
          </a:xfrm>
        </p:grpSpPr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7000892" y="4429132"/>
              <a:ext cx="508000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>
              <a:off x="7245371" y="4572008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>
              <a:off x="6996129" y="4760893"/>
              <a:ext cx="508000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67" name="Line 39"/>
            <p:cNvSpPr>
              <a:spLocks noChangeShapeType="1"/>
            </p:cNvSpPr>
            <p:nvPr/>
          </p:nvSpPr>
          <p:spPr bwMode="auto">
            <a:xfrm>
              <a:off x="7245371" y="4500570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69" name="Line 39"/>
            <p:cNvSpPr>
              <a:spLocks noChangeShapeType="1"/>
            </p:cNvSpPr>
            <p:nvPr/>
          </p:nvSpPr>
          <p:spPr bwMode="auto">
            <a:xfrm>
              <a:off x="7245371" y="4643446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70" name="Line 39"/>
            <p:cNvSpPr>
              <a:spLocks noChangeShapeType="1"/>
            </p:cNvSpPr>
            <p:nvPr/>
          </p:nvSpPr>
          <p:spPr bwMode="auto">
            <a:xfrm>
              <a:off x="7245371" y="4714884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71" name="Line 35"/>
            <p:cNvSpPr>
              <a:spLocks noChangeShapeType="1"/>
            </p:cNvSpPr>
            <p:nvPr/>
          </p:nvSpPr>
          <p:spPr bwMode="auto">
            <a:xfrm>
              <a:off x="7000892" y="4071942"/>
              <a:ext cx="508000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72" name="Line 39"/>
            <p:cNvSpPr>
              <a:spLocks noChangeShapeType="1"/>
            </p:cNvSpPr>
            <p:nvPr/>
          </p:nvSpPr>
          <p:spPr bwMode="auto">
            <a:xfrm>
              <a:off x="7245371" y="4214818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73" name="Line 39"/>
            <p:cNvSpPr>
              <a:spLocks noChangeShapeType="1"/>
            </p:cNvSpPr>
            <p:nvPr/>
          </p:nvSpPr>
          <p:spPr bwMode="auto">
            <a:xfrm>
              <a:off x="7245371" y="4143380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74" name="Line 39"/>
            <p:cNvSpPr>
              <a:spLocks noChangeShapeType="1"/>
            </p:cNvSpPr>
            <p:nvPr/>
          </p:nvSpPr>
          <p:spPr bwMode="auto">
            <a:xfrm>
              <a:off x="7245371" y="4286256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75" name="Line 39"/>
            <p:cNvSpPr>
              <a:spLocks noChangeShapeType="1"/>
            </p:cNvSpPr>
            <p:nvPr/>
          </p:nvSpPr>
          <p:spPr bwMode="auto">
            <a:xfrm>
              <a:off x="7245371" y="4357694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76" name="Line 35"/>
            <p:cNvSpPr>
              <a:spLocks noChangeShapeType="1"/>
            </p:cNvSpPr>
            <p:nvPr/>
          </p:nvSpPr>
          <p:spPr bwMode="auto">
            <a:xfrm>
              <a:off x="7000892" y="3714752"/>
              <a:ext cx="508000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77" name="Line 39"/>
            <p:cNvSpPr>
              <a:spLocks noChangeShapeType="1"/>
            </p:cNvSpPr>
            <p:nvPr/>
          </p:nvSpPr>
          <p:spPr bwMode="auto">
            <a:xfrm>
              <a:off x="7245371" y="3857628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78" name="Line 39"/>
            <p:cNvSpPr>
              <a:spLocks noChangeShapeType="1"/>
            </p:cNvSpPr>
            <p:nvPr/>
          </p:nvSpPr>
          <p:spPr bwMode="auto">
            <a:xfrm>
              <a:off x="7245371" y="3786190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79" name="Line 39"/>
            <p:cNvSpPr>
              <a:spLocks noChangeShapeType="1"/>
            </p:cNvSpPr>
            <p:nvPr/>
          </p:nvSpPr>
          <p:spPr bwMode="auto">
            <a:xfrm>
              <a:off x="7245371" y="3929066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80" name="Line 39"/>
            <p:cNvSpPr>
              <a:spLocks noChangeShapeType="1"/>
            </p:cNvSpPr>
            <p:nvPr/>
          </p:nvSpPr>
          <p:spPr bwMode="auto">
            <a:xfrm>
              <a:off x="7245371" y="4000504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81" name="Line 35"/>
            <p:cNvSpPr>
              <a:spLocks noChangeShapeType="1"/>
            </p:cNvSpPr>
            <p:nvPr/>
          </p:nvSpPr>
          <p:spPr bwMode="auto">
            <a:xfrm>
              <a:off x="7000892" y="3357562"/>
              <a:ext cx="508000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82" name="Line 39"/>
            <p:cNvSpPr>
              <a:spLocks noChangeShapeType="1"/>
            </p:cNvSpPr>
            <p:nvPr/>
          </p:nvSpPr>
          <p:spPr bwMode="auto">
            <a:xfrm>
              <a:off x="7245371" y="3500438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83" name="Line 39"/>
            <p:cNvSpPr>
              <a:spLocks noChangeShapeType="1"/>
            </p:cNvSpPr>
            <p:nvPr/>
          </p:nvSpPr>
          <p:spPr bwMode="auto">
            <a:xfrm>
              <a:off x="7245371" y="3429000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84" name="Line 39"/>
            <p:cNvSpPr>
              <a:spLocks noChangeShapeType="1"/>
            </p:cNvSpPr>
            <p:nvPr/>
          </p:nvSpPr>
          <p:spPr bwMode="auto">
            <a:xfrm>
              <a:off x="7245371" y="3571876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85" name="Line 39"/>
            <p:cNvSpPr>
              <a:spLocks noChangeShapeType="1"/>
            </p:cNvSpPr>
            <p:nvPr/>
          </p:nvSpPr>
          <p:spPr bwMode="auto">
            <a:xfrm>
              <a:off x="7245371" y="3643314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91" name="Line 35"/>
            <p:cNvSpPr>
              <a:spLocks noChangeShapeType="1"/>
            </p:cNvSpPr>
            <p:nvPr/>
          </p:nvSpPr>
          <p:spPr bwMode="auto">
            <a:xfrm>
              <a:off x="7000892" y="3000372"/>
              <a:ext cx="508000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92" name="Line 39"/>
            <p:cNvSpPr>
              <a:spLocks noChangeShapeType="1"/>
            </p:cNvSpPr>
            <p:nvPr/>
          </p:nvSpPr>
          <p:spPr bwMode="auto">
            <a:xfrm>
              <a:off x="7245371" y="3143248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93" name="Line 39"/>
            <p:cNvSpPr>
              <a:spLocks noChangeShapeType="1"/>
            </p:cNvSpPr>
            <p:nvPr/>
          </p:nvSpPr>
          <p:spPr bwMode="auto">
            <a:xfrm>
              <a:off x="7245371" y="3071810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94" name="Line 39"/>
            <p:cNvSpPr>
              <a:spLocks noChangeShapeType="1"/>
            </p:cNvSpPr>
            <p:nvPr/>
          </p:nvSpPr>
          <p:spPr bwMode="auto">
            <a:xfrm>
              <a:off x="7245371" y="3214686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95" name="Line 39"/>
            <p:cNvSpPr>
              <a:spLocks noChangeShapeType="1"/>
            </p:cNvSpPr>
            <p:nvPr/>
          </p:nvSpPr>
          <p:spPr bwMode="auto">
            <a:xfrm>
              <a:off x="7245371" y="3286124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96" name="Line 35"/>
            <p:cNvSpPr>
              <a:spLocks noChangeShapeType="1"/>
            </p:cNvSpPr>
            <p:nvPr/>
          </p:nvSpPr>
          <p:spPr bwMode="auto">
            <a:xfrm>
              <a:off x="7000892" y="2643182"/>
              <a:ext cx="508000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97" name="Line 39"/>
            <p:cNvSpPr>
              <a:spLocks noChangeShapeType="1"/>
            </p:cNvSpPr>
            <p:nvPr/>
          </p:nvSpPr>
          <p:spPr bwMode="auto">
            <a:xfrm>
              <a:off x="7245371" y="2786058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98" name="Line 39"/>
            <p:cNvSpPr>
              <a:spLocks noChangeShapeType="1"/>
            </p:cNvSpPr>
            <p:nvPr/>
          </p:nvSpPr>
          <p:spPr bwMode="auto">
            <a:xfrm>
              <a:off x="7245371" y="2714620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99" name="Line 39"/>
            <p:cNvSpPr>
              <a:spLocks noChangeShapeType="1"/>
            </p:cNvSpPr>
            <p:nvPr/>
          </p:nvSpPr>
          <p:spPr bwMode="auto">
            <a:xfrm>
              <a:off x="7245371" y="2857496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00" name="Line 39"/>
            <p:cNvSpPr>
              <a:spLocks noChangeShapeType="1"/>
            </p:cNvSpPr>
            <p:nvPr/>
          </p:nvSpPr>
          <p:spPr bwMode="auto">
            <a:xfrm>
              <a:off x="7245371" y="2928934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01" name="Line 35"/>
            <p:cNvSpPr>
              <a:spLocks noChangeShapeType="1"/>
            </p:cNvSpPr>
            <p:nvPr/>
          </p:nvSpPr>
          <p:spPr bwMode="auto">
            <a:xfrm>
              <a:off x="7000892" y="2285992"/>
              <a:ext cx="508000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02" name="Line 39"/>
            <p:cNvSpPr>
              <a:spLocks noChangeShapeType="1"/>
            </p:cNvSpPr>
            <p:nvPr/>
          </p:nvSpPr>
          <p:spPr bwMode="auto">
            <a:xfrm>
              <a:off x="7245371" y="2428868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03" name="Line 39"/>
            <p:cNvSpPr>
              <a:spLocks noChangeShapeType="1"/>
            </p:cNvSpPr>
            <p:nvPr/>
          </p:nvSpPr>
          <p:spPr bwMode="auto">
            <a:xfrm>
              <a:off x="7245371" y="2357430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04" name="Line 39"/>
            <p:cNvSpPr>
              <a:spLocks noChangeShapeType="1"/>
            </p:cNvSpPr>
            <p:nvPr/>
          </p:nvSpPr>
          <p:spPr bwMode="auto">
            <a:xfrm>
              <a:off x="7245371" y="2500306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05" name="Line 39"/>
            <p:cNvSpPr>
              <a:spLocks noChangeShapeType="1"/>
            </p:cNvSpPr>
            <p:nvPr/>
          </p:nvSpPr>
          <p:spPr bwMode="auto">
            <a:xfrm>
              <a:off x="7245371" y="2571744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06" name="Line 35"/>
            <p:cNvSpPr>
              <a:spLocks noChangeShapeType="1"/>
            </p:cNvSpPr>
            <p:nvPr/>
          </p:nvSpPr>
          <p:spPr bwMode="auto">
            <a:xfrm>
              <a:off x="7000892" y="1928802"/>
              <a:ext cx="508000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07" name="Line 39"/>
            <p:cNvSpPr>
              <a:spLocks noChangeShapeType="1"/>
            </p:cNvSpPr>
            <p:nvPr/>
          </p:nvSpPr>
          <p:spPr bwMode="auto">
            <a:xfrm>
              <a:off x="7245371" y="2071678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08" name="Line 39"/>
            <p:cNvSpPr>
              <a:spLocks noChangeShapeType="1"/>
            </p:cNvSpPr>
            <p:nvPr/>
          </p:nvSpPr>
          <p:spPr bwMode="auto">
            <a:xfrm>
              <a:off x="7245371" y="2000240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09" name="Line 39"/>
            <p:cNvSpPr>
              <a:spLocks noChangeShapeType="1"/>
            </p:cNvSpPr>
            <p:nvPr/>
          </p:nvSpPr>
          <p:spPr bwMode="auto">
            <a:xfrm>
              <a:off x="7245371" y="2143116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10" name="Line 39"/>
            <p:cNvSpPr>
              <a:spLocks noChangeShapeType="1"/>
            </p:cNvSpPr>
            <p:nvPr/>
          </p:nvSpPr>
          <p:spPr bwMode="auto">
            <a:xfrm>
              <a:off x="7245371" y="2214554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7000892" y="1571612"/>
              <a:ext cx="508000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12" name="Line 39"/>
            <p:cNvSpPr>
              <a:spLocks noChangeShapeType="1"/>
            </p:cNvSpPr>
            <p:nvPr/>
          </p:nvSpPr>
          <p:spPr bwMode="auto">
            <a:xfrm>
              <a:off x="7245371" y="1714488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13" name="Line 39"/>
            <p:cNvSpPr>
              <a:spLocks noChangeShapeType="1"/>
            </p:cNvSpPr>
            <p:nvPr/>
          </p:nvSpPr>
          <p:spPr bwMode="auto">
            <a:xfrm>
              <a:off x="7245371" y="1643050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7245371" y="1785926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15" name="Line 39"/>
            <p:cNvSpPr>
              <a:spLocks noChangeShapeType="1"/>
            </p:cNvSpPr>
            <p:nvPr/>
          </p:nvSpPr>
          <p:spPr bwMode="auto">
            <a:xfrm>
              <a:off x="7245371" y="1857364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16" name="Line 35"/>
            <p:cNvSpPr>
              <a:spLocks noChangeShapeType="1"/>
            </p:cNvSpPr>
            <p:nvPr/>
          </p:nvSpPr>
          <p:spPr bwMode="auto">
            <a:xfrm>
              <a:off x="7000892" y="1214422"/>
              <a:ext cx="508000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17" name="Line 39"/>
            <p:cNvSpPr>
              <a:spLocks noChangeShapeType="1"/>
            </p:cNvSpPr>
            <p:nvPr/>
          </p:nvSpPr>
          <p:spPr bwMode="auto">
            <a:xfrm>
              <a:off x="7245371" y="1357298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18" name="Line 39"/>
            <p:cNvSpPr>
              <a:spLocks noChangeShapeType="1"/>
            </p:cNvSpPr>
            <p:nvPr/>
          </p:nvSpPr>
          <p:spPr bwMode="auto">
            <a:xfrm>
              <a:off x="7245371" y="1285860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19" name="Line 39"/>
            <p:cNvSpPr>
              <a:spLocks noChangeShapeType="1"/>
            </p:cNvSpPr>
            <p:nvPr/>
          </p:nvSpPr>
          <p:spPr bwMode="auto">
            <a:xfrm>
              <a:off x="7245371" y="1428736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20" name="Line 39"/>
            <p:cNvSpPr>
              <a:spLocks noChangeShapeType="1"/>
            </p:cNvSpPr>
            <p:nvPr/>
          </p:nvSpPr>
          <p:spPr bwMode="auto">
            <a:xfrm>
              <a:off x="7245371" y="1500174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21" name="Line 35"/>
            <p:cNvSpPr>
              <a:spLocks noChangeShapeType="1"/>
            </p:cNvSpPr>
            <p:nvPr/>
          </p:nvSpPr>
          <p:spPr bwMode="auto">
            <a:xfrm>
              <a:off x="7000892" y="857232"/>
              <a:ext cx="508000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22" name="Line 39"/>
            <p:cNvSpPr>
              <a:spLocks noChangeShapeType="1"/>
            </p:cNvSpPr>
            <p:nvPr/>
          </p:nvSpPr>
          <p:spPr bwMode="auto">
            <a:xfrm>
              <a:off x="7245371" y="1000108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23" name="Line 39"/>
            <p:cNvSpPr>
              <a:spLocks noChangeShapeType="1"/>
            </p:cNvSpPr>
            <p:nvPr/>
          </p:nvSpPr>
          <p:spPr bwMode="auto">
            <a:xfrm>
              <a:off x="7245371" y="928670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24" name="Line 39"/>
            <p:cNvSpPr>
              <a:spLocks noChangeShapeType="1"/>
            </p:cNvSpPr>
            <p:nvPr/>
          </p:nvSpPr>
          <p:spPr bwMode="auto">
            <a:xfrm>
              <a:off x="7245371" y="1071546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125" name="Line 39"/>
            <p:cNvSpPr>
              <a:spLocks noChangeShapeType="1"/>
            </p:cNvSpPr>
            <p:nvPr/>
          </p:nvSpPr>
          <p:spPr bwMode="auto">
            <a:xfrm>
              <a:off x="7245371" y="1142984"/>
              <a:ext cx="255587" cy="15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</p:grpSp>
      <p:grpSp>
        <p:nvGrpSpPr>
          <p:cNvPr id="131" name="130 Grupo"/>
          <p:cNvGrpSpPr/>
          <p:nvPr/>
        </p:nvGrpSpPr>
        <p:grpSpPr>
          <a:xfrm>
            <a:off x="3621139" y="714356"/>
            <a:ext cx="3045706" cy="3787344"/>
            <a:chOff x="3617510" y="714356"/>
            <a:chExt cx="3132968" cy="3787344"/>
          </a:xfrm>
        </p:grpSpPr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4730040" y="1357298"/>
              <a:ext cx="202043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14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Diversidad funcional /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_tradnl" sz="1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Capacidades diferentes</a:t>
              </a:r>
              <a:endParaRPr kumimoji="0" lang="es-ES_tradnl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Rectangle 53"/>
            <p:cNvSpPr>
              <a:spLocks noChangeArrowheads="1"/>
            </p:cNvSpPr>
            <p:nvPr/>
          </p:nvSpPr>
          <p:spPr bwMode="auto">
            <a:xfrm>
              <a:off x="4533859" y="4286256"/>
              <a:ext cx="219281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14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Tullido, endemoniado, loco</a:t>
              </a:r>
              <a:endParaRPr kumimoji="0" lang="es-ES_tradnl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tangle 53"/>
            <p:cNvSpPr>
              <a:spLocks noChangeArrowheads="1"/>
            </p:cNvSpPr>
            <p:nvPr/>
          </p:nvSpPr>
          <p:spPr bwMode="auto">
            <a:xfrm>
              <a:off x="5640027" y="1071546"/>
              <a:ext cx="108664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14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Especificidad</a:t>
              </a:r>
              <a:endParaRPr kumimoji="0" lang="es-ES_tradnl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ectangle 53"/>
            <p:cNvSpPr>
              <a:spLocks noChangeArrowheads="1"/>
            </p:cNvSpPr>
            <p:nvPr/>
          </p:nvSpPr>
          <p:spPr bwMode="auto">
            <a:xfrm>
              <a:off x="4448644" y="2143116"/>
              <a:ext cx="225243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14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Personas con discapacidad</a:t>
              </a:r>
              <a:endParaRPr kumimoji="0" lang="es-ES_tradnl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Rectangle 53"/>
            <p:cNvSpPr>
              <a:spLocks noChangeArrowheads="1"/>
            </p:cNvSpPr>
            <p:nvPr/>
          </p:nvSpPr>
          <p:spPr bwMode="auto">
            <a:xfrm>
              <a:off x="5670475" y="3571876"/>
              <a:ext cx="108000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14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Inválido</a:t>
              </a:r>
              <a:endParaRPr kumimoji="0" lang="es-ES_tradnl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ectangle 53"/>
            <p:cNvSpPr>
              <a:spLocks noChangeArrowheads="1"/>
            </p:cNvSpPr>
            <p:nvPr/>
          </p:nvSpPr>
          <p:spPr bwMode="auto">
            <a:xfrm>
              <a:off x="5670475" y="3214686"/>
              <a:ext cx="108000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14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Minusválido</a:t>
              </a:r>
              <a:endParaRPr kumimoji="0" lang="es-ES_tradnl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Rectangle 53"/>
            <p:cNvSpPr>
              <a:spLocks noChangeArrowheads="1"/>
            </p:cNvSpPr>
            <p:nvPr/>
          </p:nvSpPr>
          <p:spPr bwMode="auto">
            <a:xfrm>
              <a:off x="5550916" y="2500306"/>
              <a:ext cx="115754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14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Discapacitado</a:t>
              </a:r>
              <a:endParaRPr kumimoji="0" lang="es-ES_tradnl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53"/>
            <p:cNvSpPr>
              <a:spLocks noChangeArrowheads="1"/>
            </p:cNvSpPr>
            <p:nvPr/>
          </p:nvSpPr>
          <p:spPr bwMode="auto">
            <a:xfrm>
              <a:off x="5141060" y="714356"/>
              <a:ext cx="153845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14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NORMALIZACIÓN</a:t>
              </a:r>
              <a:endParaRPr kumimoji="0" lang="es-ES_tradnl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" name="Rectangle 53"/>
            <p:cNvSpPr>
              <a:spLocks noChangeArrowheads="1"/>
            </p:cNvSpPr>
            <p:nvPr/>
          </p:nvSpPr>
          <p:spPr bwMode="auto">
            <a:xfrm>
              <a:off x="5670475" y="2857496"/>
              <a:ext cx="108000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14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Disminuido</a:t>
              </a:r>
              <a:endParaRPr kumimoji="0" lang="es-ES_tradnl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" name="Rectangle 53"/>
            <p:cNvSpPr>
              <a:spLocks noChangeArrowheads="1"/>
            </p:cNvSpPr>
            <p:nvPr/>
          </p:nvSpPr>
          <p:spPr bwMode="auto">
            <a:xfrm>
              <a:off x="5256977" y="3929066"/>
              <a:ext cx="143292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14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Impedido / lisiado</a:t>
              </a:r>
              <a:endParaRPr kumimoji="0" lang="es-ES_tradnl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" name="Rectangle 53"/>
            <p:cNvSpPr>
              <a:spLocks noChangeArrowheads="1"/>
            </p:cNvSpPr>
            <p:nvPr/>
          </p:nvSpPr>
          <p:spPr bwMode="auto">
            <a:xfrm>
              <a:off x="3617510" y="1856234"/>
              <a:ext cx="313296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14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Personas con necesidades especiales</a:t>
              </a:r>
              <a:endParaRPr kumimoji="0" lang="es-ES_tradnl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6" name="1 Título"/>
          <p:cNvSpPr txBox="1">
            <a:spLocks/>
          </p:cNvSpPr>
          <p:nvPr/>
        </p:nvSpPr>
        <p:spPr bwMode="auto">
          <a:xfrm>
            <a:off x="5000628" y="0"/>
            <a:ext cx="37449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/>
            <a:r>
              <a:rPr lang="es-ES" altLang="es-ES" sz="2000" b="1" dirty="0"/>
              <a:t>Concepto de </a:t>
            </a:r>
            <a:r>
              <a:rPr lang="es-ES" altLang="es-ES" sz="2000" b="1" dirty="0" smtClean="0"/>
              <a:t>especificidad</a:t>
            </a:r>
            <a:endParaRPr lang="es-ES" altLang="es-ES" sz="2000" b="1" dirty="0"/>
          </a:p>
        </p:txBody>
      </p:sp>
      <p:sp>
        <p:nvSpPr>
          <p:cNvPr id="87" name="86 Rectángulo redondeado"/>
          <p:cNvSpPr/>
          <p:nvPr/>
        </p:nvSpPr>
        <p:spPr>
          <a:xfrm>
            <a:off x="2214546" y="3571876"/>
            <a:ext cx="4572032" cy="1143008"/>
          </a:xfrm>
          <a:prstGeom prst="roundRect">
            <a:avLst/>
          </a:prstGeom>
          <a:noFill/>
          <a:ln w="25400">
            <a:gradFill flip="none" rotWithShape="1">
              <a:gsLst>
                <a:gs pos="0">
                  <a:srgbClr val="FF0000"/>
                </a:gs>
                <a:gs pos="100000">
                  <a:srgbClr val="FFCCCC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r>
              <a:rPr lang="es-E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ENFOQUE</a:t>
            </a:r>
          </a:p>
          <a:p>
            <a:r>
              <a:rPr lang="es-E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</a:t>
            </a:r>
          </a:p>
          <a:p>
            <a:r>
              <a:rPr lang="es-E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CARIDAD</a:t>
            </a:r>
            <a:endParaRPr lang="es-E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87 Rectángulo redondeado"/>
          <p:cNvSpPr/>
          <p:nvPr/>
        </p:nvSpPr>
        <p:spPr>
          <a:xfrm>
            <a:off x="2214546" y="2428868"/>
            <a:ext cx="4572032" cy="1071570"/>
          </a:xfrm>
          <a:prstGeom prst="roundRect">
            <a:avLst/>
          </a:prstGeom>
          <a:noFill/>
          <a:ln w="25400">
            <a:gradFill flip="none" rotWithShape="1">
              <a:gsLst>
                <a:gs pos="0">
                  <a:srgbClr val="FFC000"/>
                </a:gs>
                <a:gs pos="100000">
                  <a:srgbClr val="FFFFCC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r>
              <a:rPr lang="es-ES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ENFOQUE</a:t>
            </a:r>
          </a:p>
          <a:p>
            <a:r>
              <a:rPr lang="es-ES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MÉDICO</a:t>
            </a:r>
          </a:p>
          <a:p>
            <a:r>
              <a:rPr lang="es-ES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REHABILITADOR</a:t>
            </a:r>
            <a:endParaRPr lang="es-ES" sz="2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88 Rectángulo redondeado"/>
          <p:cNvSpPr/>
          <p:nvPr/>
        </p:nvSpPr>
        <p:spPr>
          <a:xfrm>
            <a:off x="2214546" y="1000108"/>
            <a:ext cx="4572032" cy="1357322"/>
          </a:xfrm>
          <a:prstGeom prst="roundRect">
            <a:avLst/>
          </a:prstGeom>
          <a:noFill/>
          <a:ln w="25400">
            <a:gradFill flip="none" rotWithShape="1">
              <a:gsLst>
                <a:gs pos="0">
                  <a:srgbClr val="008000"/>
                </a:gs>
                <a:gs pos="100000">
                  <a:srgbClr val="CCFFCC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r>
              <a:rPr lang="es-ES" sz="2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ENFOQUE</a:t>
            </a:r>
          </a:p>
          <a:p>
            <a:r>
              <a:rPr lang="es-ES" sz="2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PSICO-BIO-</a:t>
            </a:r>
          </a:p>
          <a:p>
            <a:r>
              <a:rPr lang="es-ES" sz="2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SOCIAL</a:t>
            </a:r>
            <a:endParaRPr lang="es-ES" sz="20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89 CuadroTexto"/>
          <p:cNvSpPr txBox="1"/>
          <p:nvPr/>
        </p:nvSpPr>
        <p:spPr>
          <a:xfrm>
            <a:off x="2714612" y="5169771"/>
            <a:ext cx="385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¿Qué implicaciones tiene? ¿Hay “costes”?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111E-6 L 5E-6 -0.5669 " pathEditMode="relative" rAng="0" ptsTypes="AA">
                                      <p:cBhvr>
                                        <p:cTn id="27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5669 L -0.00365 0.00417 " pathEditMode="relative" rAng="0" ptsTypes="AA">
                                      <p:cBhvr>
                                        <p:cTn id="30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2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64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4 0.00417 L 5E-6 -0.54583 " pathEditMode="relative" rAng="0" ptsTypes="AA">
                                      <p:cBhvr>
                                        <p:cTn id="33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3" grpId="1" animBg="1"/>
      <p:bldP spid="53" grpId="2" animBg="1"/>
      <p:bldP spid="53" grpId="3" animBg="1"/>
      <p:bldP spid="87" grpId="0" animBg="1"/>
      <p:bldP spid="88" grpId="0" animBg="1"/>
      <p:bldP spid="89" grpId="0" animBg="1"/>
      <p:bldP spid="9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 txBox="1">
            <a:spLocks noChangeArrowheads="1"/>
          </p:cNvSpPr>
          <p:nvPr/>
        </p:nvSpPr>
        <p:spPr bwMode="auto">
          <a:xfrm>
            <a:off x="2143108" y="428604"/>
            <a:ext cx="6500858" cy="5643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 eaLnBrk="0" hangingPunct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es-ES_tradnl" altLang="es-ES" dirty="0">
                <a:cs typeface="Times New Roman" pitchFamily="18" charset="0"/>
              </a:rPr>
              <a:t> </a:t>
            </a:r>
            <a:r>
              <a:rPr lang="es-ES_tradnl" altLang="es-ES" b="1" dirty="0" smtClean="0">
                <a:cs typeface="Times New Roman" pitchFamily="18" charset="0"/>
              </a:rPr>
              <a:t>Implicaciones</a:t>
            </a:r>
            <a:r>
              <a:rPr lang="es-ES_tradnl" altLang="es-ES" dirty="0" smtClean="0">
                <a:cs typeface="Times New Roman" pitchFamily="18" charset="0"/>
              </a:rPr>
              <a:t> de la normalización en la sociedad:</a:t>
            </a:r>
            <a:endParaRPr lang="es-ES_tradnl" altLang="es-ES" dirty="0">
              <a:cs typeface="Times New Roman" pitchFamily="18" charset="0"/>
            </a:endParaRPr>
          </a:p>
          <a:p>
            <a:pPr marL="176213" lvl="1" indent="-176213" algn="just" eaLnBrk="0" hangingPunct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Ø"/>
            </a:pPr>
            <a:r>
              <a:rPr lang="es-ES" altLang="es-ES" dirty="0" smtClean="0">
                <a:cs typeface="Times New Roman" pitchFamily="18" charset="0"/>
              </a:rPr>
              <a:t>todos hemos de tener </a:t>
            </a:r>
            <a:r>
              <a:rPr lang="es-ES" altLang="es-ES" dirty="0">
                <a:cs typeface="Times New Roman" pitchFamily="18" charset="0"/>
              </a:rPr>
              <a:t>“las mismas oportunidades</a:t>
            </a:r>
            <a:r>
              <a:rPr lang="es-ES" altLang="es-ES" dirty="0" smtClean="0">
                <a:cs typeface="Times New Roman" pitchFamily="18" charset="0"/>
              </a:rPr>
              <a:t>”;</a:t>
            </a:r>
          </a:p>
          <a:p>
            <a:pPr marL="176213" lvl="1" indent="-176213" algn="just" eaLnBrk="0" hangingPunct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Ø"/>
            </a:pPr>
            <a:r>
              <a:rPr lang="es-ES" altLang="es-ES" dirty="0" smtClean="0">
                <a:cs typeface="Times New Roman" pitchFamily="18" charset="0"/>
              </a:rPr>
              <a:t>todos somos </a:t>
            </a:r>
            <a:r>
              <a:rPr lang="es-ES" altLang="es-ES" dirty="0">
                <a:cs typeface="Times New Roman" pitchFamily="18" charset="0"/>
              </a:rPr>
              <a:t>parte de la </a:t>
            </a:r>
            <a:r>
              <a:rPr lang="es-ES" altLang="es-ES" dirty="0" smtClean="0">
                <a:cs typeface="Times New Roman" pitchFamily="18" charset="0"/>
              </a:rPr>
              <a:t>sociedad, </a:t>
            </a:r>
            <a:r>
              <a:rPr lang="es-ES" altLang="es-ES" dirty="0">
                <a:cs typeface="Times New Roman" pitchFamily="18" charset="0"/>
              </a:rPr>
              <a:t>de forma activa en todos los órdenes de la vida, </a:t>
            </a:r>
            <a:r>
              <a:rPr lang="es-ES" altLang="es-ES" dirty="0" smtClean="0">
                <a:cs typeface="Times New Roman" pitchFamily="18" charset="0"/>
              </a:rPr>
              <a:t>y buscamos tener “calidad </a:t>
            </a:r>
            <a:r>
              <a:rPr lang="es-ES" altLang="es-ES" dirty="0">
                <a:cs typeface="Times New Roman" pitchFamily="18" charset="0"/>
              </a:rPr>
              <a:t>de </a:t>
            </a:r>
            <a:r>
              <a:rPr lang="es-ES" altLang="es-ES" dirty="0" smtClean="0">
                <a:cs typeface="Times New Roman" pitchFamily="18" charset="0"/>
              </a:rPr>
              <a:t>vida”;</a:t>
            </a:r>
          </a:p>
          <a:p>
            <a:pPr marL="176213" lvl="1" indent="-176213" algn="just" eaLnBrk="0" hangingPunct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Ø"/>
            </a:pPr>
            <a:r>
              <a:rPr lang="es-ES" altLang="es-ES" dirty="0" smtClean="0">
                <a:cs typeface="Times New Roman" pitchFamily="18" charset="0"/>
              </a:rPr>
              <a:t>todos debemos desarrollar nuestras </a:t>
            </a:r>
            <a:r>
              <a:rPr lang="es-ES" altLang="es-ES" dirty="0">
                <a:cs typeface="Times New Roman" pitchFamily="18" charset="0"/>
              </a:rPr>
              <a:t>diversas capacidades humanas, tanto </a:t>
            </a:r>
            <a:r>
              <a:rPr lang="es-ES" altLang="es-ES" dirty="0" smtClean="0">
                <a:cs typeface="Times New Roman" pitchFamily="18" charset="0"/>
              </a:rPr>
              <a:t>intelectuales como físicas, culturales, de ocio, </a:t>
            </a:r>
            <a:r>
              <a:rPr lang="es-ES" altLang="es-ES" dirty="0">
                <a:cs typeface="Times New Roman" pitchFamily="18" charset="0"/>
              </a:rPr>
              <a:t>o de relación con los </a:t>
            </a:r>
            <a:r>
              <a:rPr lang="es-ES" altLang="es-ES" dirty="0" smtClean="0">
                <a:cs typeface="Times New Roman" pitchFamily="18" charset="0"/>
              </a:rPr>
              <a:t>demás;</a:t>
            </a:r>
          </a:p>
          <a:p>
            <a:pPr marL="176213" lvl="1" indent="-176213" algn="just" eaLnBrk="0" hangingPunct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Ø"/>
            </a:pPr>
            <a:r>
              <a:rPr lang="es-ES" altLang="es-ES" dirty="0" smtClean="0">
                <a:cs typeface="Times New Roman" pitchFamily="18" charset="0"/>
              </a:rPr>
              <a:t>todos somos personas, con nuestros </a:t>
            </a:r>
            <a:r>
              <a:rPr lang="es-ES" altLang="es-ES" dirty="0">
                <a:cs typeface="Times New Roman" pitchFamily="18" charset="0"/>
              </a:rPr>
              <a:t>derechos y </a:t>
            </a:r>
            <a:r>
              <a:rPr lang="es-ES" altLang="es-ES" dirty="0" smtClean="0">
                <a:cs typeface="Times New Roman" pitchFamily="18" charset="0"/>
              </a:rPr>
              <a:t>deberes. Nadie debe ser una </a:t>
            </a:r>
            <a:r>
              <a:rPr lang="es-ES" altLang="es-ES" dirty="0">
                <a:cs typeface="Times New Roman" pitchFamily="18" charset="0"/>
              </a:rPr>
              <a:t>“carga</a:t>
            </a:r>
            <a:r>
              <a:rPr lang="es-ES" altLang="es-ES" dirty="0" smtClean="0">
                <a:cs typeface="Times New Roman" pitchFamily="18" charset="0"/>
              </a:rPr>
              <a:t>” ni un “coste” </a:t>
            </a:r>
            <a:r>
              <a:rPr lang="es-ES" altLang="es-ES" dirty="0">
                <a:cs typeface="Times New Roman" pitchFamily="18" charset="0"/>
              </a:rPr>
              <a:t>para la sociedad</a:t>
            </a:r>
            <a:r>
              <a:rPr lang="es-ES" altLang="es-ES" dirty="0" smtClean="0">
                <a:cs typeface="Times New Roman" pitchFamily="18" charset="0"/>
              </a:rPr>
              <a:t>. </a:t>
            </a:r>
          </a:p>
          <a:p>
            <a:pPr marL="176213" lvl="1" indent="-176213" algn="ctr" eaLnBrk="0" hangingPunct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es-ES" altLang="es-ES" u="sng" dirty="0" smtClean="0">
                <a:cs typeface="Times New Roman" pitchFamily="18" charset="0"/>
              </a:rPr>
              <a:t>Lo contrario es un problema de </a:t>
            </a:r>
            <a:r>
              <a:rPr lang="es-ES" altLang="es-ES" b="1" u="sng" dirty="0" smtClean="0">
                <a:cs typeface="Times New Roman" pitchFamily="18" charset="0"/>
              </a:rPr>
              <a:t>DERECHOS HUMANOS</a:t>
            </a:r>
            <a:r>
              <a:rPr lang="es-ES" altLang="es-ES" u="sng" dirty="0" smtClean="0">
                <a:cs typeface="Times New Roman" pitchFamily="18" charset="0"/>
              </a:rPr>
              <a:t>.</a:t>
            </a:r>
            <a:endParaRPr lang="es-ES_tradnl" altLang="es-ES" u="sng" dirty="0">
              <a:cs typeface="Times New Roman" pitchFamily="18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 bwMode="auto">
          <a:xfrm>
            <a:off x="5000628" y="0"/>
            <a:ext cx="37449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/>
            <a:r>
              <a:rPr lang="es-ES" altLang="es-ES" sz="2000" b="1" dirty="0"/>
              <a:t>Concepto de </a:t>
            </a:r>
            <a:r>
              <a:rPr lang="es-ES" altLang="es-ES" sz="2000" b="1" dirty="0" smtClean="0"/>
              <a:t>especificidad</a:t>
            </a:r>
            <a:endParaRPr lang="es-ES" altLang="es-E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195513" y="671492"/>
            <a:ext cx="6337300" cy="5493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latin typeface="+mn-lt"/>
                <a:cs typeface="+mn-cs"/>
              </a:rPr>
              <a:t>La crisis de los últimos 5 años ha aumentado el riesgo de pobreza y exclusión social, sobre todo en algunos colectivos. Pero, ¿qué </a:t>
            </a:r>
            <a:r>
              <a:rPr lang="es-ES" dirty="0">
                <a:latin typeface="+mn-lt"/>
                <a:cs typeface="+mn-cs"/>
              </a:rPr>
              <a:t>es ser pobre</a:t>
            </a:r>
            <a:r>
              <a:rPr lang="es-ES" dirty="0" smtClean="0">
                <a:latin typeface="+mn-lt"/>
                <a:cs typeface="+mn-cs"/>
              </a:rPr>
              <a:t>?. Básicamente, carencia en tres ámbitos:</a:t>
            </a:r>
            <a:endParaRPr lang="es-ES" dirty="0">
              <a:latin typeface="+mn-lt"/>
              <a:cs typeface="+mn-cs"/>
            </a:endParaRPr>
          </a:p>
          <a:p>
            <a:pPr marL="2857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smtClean="0">
                <a:latin typeface="+mn-lt"/>
                <a:cs typeface="+mn-cs"/>
              </a:rPr>
              <a:t>Ingresos</a:t>
            </a:r>
            <a:r>
              <a:rPr lang="es-ES" dirty="0" smtClean="0">
                <a:latin typeface="+mn-lt"/>
                <a:cs typeface="+mn-cs"/>
              </a:rPr>
              <a:t> </a:t>
            </a:r>
            <a:r>
              <a:rPr lang="es-ES" dirty="0">
                <a:latin typeface="+mn-lt"/>
                <a:cs typeface="+mn-cs"/>
              </a:rPr>
              <a:t>por debajo del umbral de la pobreza.</a:t>
            </a:r>
          </a:p>
          <a:p>
            <a:pPr marL="2857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smtClean="0">
                <a:latin typeface="+mn-lt"/>
                <a:cs typeface="+mn-cs"/>
              </a:rPr>
              <a:t>Privación</a:t>
            </a:r>
            <a:r>
              <a:rPr lang="es-ES" dirty="0" smtClean="0">
                <a:latin typeface="+mn-lt"/>
                <a:cs typeface="+mn-cs"/>
              </a:rPr>
              <a:t> </a:t>
            </a:r>
            <a:r>
              <a:rPr lang="es-ES" dirty="0">
                <a:latin typeface="+mn-lt"/>
                <a:cs typeface="+mn-cs"/>
              </a:rPr>
              <a:t>de los requisitos materiales mínimos para </a:t>
            </a:r>
            <a:r>
              <a:rPr lang="es-ES" dirty="0" smtClean="0">
                <a:latin typeface="+mn-lt"/>
                <a:cs typeface="+mn-cs"/>
              </a:rPr>
              <a:t>cubrir </a:t>
            </a:r>
            <a:r>
              <a:rPr lang="es-ES" dirty="0">
                <a:latin typeface="+mn-lt"/>
                <a:cs typeface="+mn-cs"/>
              </a:rPr>
              <a:t>las </a:t>
            </a:r>
            <a:r>
              <a:rPr lang="es-ES" b="1" dirty="0">
                <a:latin typeface="+mn-lt"/>
                <a:cs typeface="+mn-cs"/>
              </a:rPr>
              <a:t>necesidades </a:t>
            </a:r>
            <a:r>
              <a:rPr lang="es-ES" b="1" dirty="0" smtClean="0">
                <a:latin typeface="+mn-lt"/>
                <a:cs typeface="+mn-cs"/>
              </a:rPr>
              <a:t>básicas</a:t>
            </a:r>
            <a:r>
              <a:rPr lang="es-ES" dirty="0" smtClean="0">
                <a:latin typeface="+mn-lt"/>
                <a:cs typeface="+mn-cs"/>
              </a:rPr>
              <a:t>: </a:t>
            </a:r>
            <a:r>
              <a:rPr lang="es-ES" dirty="0">
                <a:latin typeface="+mn-lt"/>
                <a:cs typeface="+mn-cs"/>
              </a:rPr>
              <a:t>alimentación, educación, salud, servicios esenciales y, también, </a:t>
            </a:r>
            <a:r>
              <a:rPr lang="es-ES" dirty="0" smtClean="0">
                <a:latin typeface="+mn-lt"/>
                <a:cs typeface="+mn-cs"/>
              </a:rPr>
              <a:t>la </a:t>
            </a:r>
            <a:r>
              <a:rPr lang="es-ES" dirty="0">
                <a:latin typeface="+mn-lt"/>
                <a:cs typeface="+mn-cs"/>
              </a:rPr>
              <a:t>necesidad de trabajar y </a:t>
            </a:r>
            <a:r>
              <a:rPr lang="es-ES" dirty="0" smtClean="0">
                <a:latin typeface="+mn-lt"/>
                <a:cs typeface="+mn-cs"/>
              </a:rPr>
              <a:t>participar </a:t>
            </a:r>
            <a:r>
              <a:rPr lang="es-ES" dirty="0">
                <a:latin typeface="+mn-lt"/>
                <a:cs typeface="+mn-cs"/>
              </a:rPr>
              <a:t>en la sociedad.</a:t>
            </a:r>
          </a:p>
          <a:p>
            <a:pPr marL="2857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smtClean="0">
                <a:latin typeface="+mn-lt"/>
                <a:cs typeface="+mn-cs"/>
              </a:rPr>
              <a:t>Capacidades</a:t>
            </a:r>
            <a:r>
              <a:rPr lang="es-ES" dirty="0">
                <a:latin typeface="+mn-lt"/>
                <a:cs typeface="+mn-cs"/>
              </a:rPr>
              <a:t>: ausencia de las capacidades </a:t>
            </a:r>
            <a:r>
              <a:rPr lang="es-ES" dirty="0" smtClean="0">
                <a:latin typeface="+mn-lt"/>
                <a:cs typeface="+mn-cs"/>
              </a:rPr>
              <a:t>básicas para la </a:t>
            </a:r>
            <a:r>
              <a:rPr lang="es-ES" b="1" dirty="0" smtClean="0">
                <a:latin typeface="+mn-lt"/>
                <a:cs typeface="+mn-cs"/>
              </a:rPr>
              <a:t>vida independiente</a:t>
            </a:r>
            <a:r>
              <a:rPr lang="es-ES" dirty="0" smtClean="0">
                <a:latin typeface="+mn-lt"/>
                <a:cs typeface="+mn-cs"/>
              </a:rPr>
              <a:t> (alimentación</a:t>
            </a:r>
            <a:r>
              <a:rPr lang="es-ES" dirty="0">
                <a:latin typeface="+mn-lt"/>
                <a:cs typeface="+mn-cs"/>
              </a:rPr>
              <a:t>, ropa, refugio, morbilidad evitable, </a:t>
            </a:r>
            <a:r>
              <a:rPr lang="es-ES" dirty="0" smtClean="0">
                <a:latin typeface="+mn-lt"/>
                <a:cs typeface="+mn-cs"/>
              </a:rPr>
              <a:t>participación social, de ocio y cultural, etc.). </a:t>
            </a:r>
            <a:endParaRPr lang="es-ES" dirty="0">
              <a:latin typeface="+mn-lt"/>
              <a:cs typeface="+mn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 bwMode="auto">
          <a:xfrm>
            <a:off x="3500430" y="-26987"/>
            <a:ext cx="5214974" cy="384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/>
            <a:r>
              <a:rPr lang="es-ES" altLang="es-ES" b="1" dirty="0"/>
              <a:t>Exclusión </a:t>
            </a:r>
            <a:r>
              <a:rPr lang="es-ES" altLang="es-ES" b="1" dirty="0" smtClean="0"/>
              <a:t>social-pobreza </a:t>
            </a:r>
            <a:r>
              <a:rPr lang="es-ES" altLang="es-ES" b="1" dirty="0"/>
              <a:t>y </a:t>
            </a:r>
            <a:r>
              <a:rPr lang="es-ES" altLang="es-ES" b="1" dirty="0" smtClean="0"/>
              <a:t>especificidad</a:t>
            </a:r>
            <a:endParaRPr lang="es-ES" alt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Rectángulo"/>
          <p:cNvSpPr>
            <a:spLocks noChangeArrowheads="1"/>
          </p:cNvSpPr>
          <p:nvPr/>
        </p:nvSpPr>
        <p:spPr bwMode="auto">
          <a:xfrm>
            <a:off x="2285984" y="785794"/>
            <a:ext cx="6143668" cy="54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45720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ES" altLang="es-ES" dirty="0"/>
              <a:t>Este </a:t>
            </a:r>
            <a:r>
              <a:rPr lang="es-ES" altLang="es-ES" dirty="0" smtClean="0"/>
              <a:t>último enfoque </a:t>
            </a:r>
            <a:r>
              <a:rPr lang="es-ES" altLang="es-ES" dirty="0"/>
              <a:t>enlaza con la </a:t>
            </a:r>
            <a:r>
              <a:rPr lang="es-ES" altLang="es-ES" b="1" dirty="0" smtClean="0"/>
              <a:t>exclusión social</a:t>
            </a:r>
            <a:r>
              <a:rPr lang="es-ES" altLang="es-ES" dirty="0" smtClean="0"/>
              <a:t>, que resalta factores limitantes como una mala </a:t>
            </a:r>
            <a:r>
              <a:rPr lang="es-ES" altLang="es-ES" dirty="0"/>
              <a:t>situación económica, </a:t>
            </a:r>
            <a:r>
              <a:rPr lang="es-ES" altLang="es-ES" dirty="0" smtClean="0"/>
              <a:t>precariedad </a:t>
            </a:r>
            <a:r>
              <a:rPr lang="es-ES" altLang="es-ES" dirty="0"/>
              <a:t>laboral, </a:t>
            </a:r>
            <a:r>
              <a:rPr lang="es-ES" altLang="es-ES" dirty="0" smtClean="0"/>
              <a:t>mala </a:t>
            </a:r>
            <a:r>
              <a:rPr lang="es-ES" altLang="es-ES" dirty="0"/>
              <a:t>salud, problemas de relación, </a:t>
            </a:r>
            <a:r>
              <a:rPr lang="es-ES" altLang="es-ES" dirty="0" smtClean="0"/>
              <a:t>etc</a:t>
            </a:r>
            <a:r>
              <a:rPr lang="es-ES" altLang="es-ES" dirty="0"/>
              <a:t>., que afectan a la integración social de las personas. </a:t>
            </a:r>
            <a:endParaRPr lang="es-ES" altLang="es-ES" dirty="0" smtClean="0"/>
          </a:p>
          <a:p>
            <a:pPr algn="just">
              <a:lnSpc>
                <a:spcPct val="150000"/>
              </a:lnSpc>
            </a:pPr>
            <a:endParaRPr lang="es-ES" altLang="es-ES" dirty="0"/>
          </a:p>
          <a:p>
            <a:pPr algn="just">
              <a:lnSpc>
                <a:spcPct val="150000"/>
              </a:lnSpc>
            </a:pPr>
            <a:r>
              <a:rPr lang="es-ES" altLang="es-ES" dirty="0" smtClean="0"/>
              <a:t>Así, la </a:t>
            </a:r>
            <a:r>
              <a:rPr lang="es-ES" altLang="es-ES" b="1" dirty="0" smtClean="0"/>
              <a:t>normalización social </a:t>
            </a:r>
            <a:r>
              <a:rPr lang="es-ES" altLang="es-ES" dirty="0" smtClean="0"/>
              <a:t>debe apoyarse en la plena participación en la sociedad, a través de la utilidad social/trabajo, la educación, la redistribución y reconocimiento social y relaciones de reciprocidad, tanto dentro de la familia como en el resto de ámbitos sociales.</a:t>
            </a:r>
          </a:p>
          <a:p>
            <a:pPr algn="just">
              <a:lnSpc>
                <a:spcPct val="150000"/>
              </a:lnSpc>
            </a:pPr>
            <a:r>
              <a:rPr lang="es-ES" altLang="es-ES" dirty="0" smtClean="0"/>
              <a:t>                                                        </a:t>
            </a:r>
            <a:endParaRPr lang="es-ES" alt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 bwMode="auto">
          <a:xfrm>
            <a:off x="3500430" y="-26987"/>
            <a:ext cx="5214974" cy="384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/>
            <a:r>
              <a:rPr lang="es-ES" altLang="es-ES" b="1" dirty="0"/>
              <a:t>Exclusión </a:t>
            </a:r>
            <a:r>
              <a:rPr lang="es-ES" altLang="es-ES" b="1" dirty="0" smtClean="0"/>
              <a:t>social-pobreza </a:t>
            </a:r>
            <a:r>
              <a:rPr lang="es-ES" altLang="es-ES" b="1" dirty="0"/>
              <a:t>y </a:t>
            </a:r>
            <a:r>
              <a:rPr lang="es-ES" altLang="es-ES" b="1" dirty="0" smtClean="0"/>
              <a:t>especificidad</a:t>
            </a:r>
            <a:endParaRPr lang="es-ES" alt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357422" y="500042"/>
            <a:ext cx="6048375" cy="59093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80000" indent="-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" dirty="0" smtClean="0"/>
              <a:t>Las personas con discapacidad son, muchas veces, apartadas de esta participación, y se ven abocadas a situaciones de </a:t>
            </a:r>
            <a:r>
              <a:rPr lang="es-ES" altLang="es-ES" b="1" dirty="0" smtClean="0"/>
              <a:t>exclusión social.</a:t>
            </a:r>
          </a:p>
          <a:p>
            <a:pPr marL="180000" indent="-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latin typeface="+mn-lt"/>
                <a:cs typeface="+mn-cs"/>
              </a:rPr>
              <a:t>Las </a:t>
            </a:r>
            <a:r>
              <a:rPr lang="es-ES" dirty="0">
                <a:latin typeface="+mn-lt"/>
                <a:cs typeface="+mn-cs"/>
              </a:rPr>
              <a:t>diferencias de oportunidades, la desventaja, </a:t>
            </a:r>
            <a:r>
              <a:rPr lang="es-ES" dirty="0" smtClean="0">
                <a:latin typeface="+mn-lt"/>
                <a:cs typeface="+mn-cs"/>
              </a:rPr>
              <a:t>conducen a </a:t>
            </a:r>
            <a:r>
              <a:rPr lang="es-ES" dirty="0">
                <a:latin typeface="+mn-lt"/>
                <a:cs typeface="+mn-cs"/>
              </a:rPr>
              <a:t>un </a:t>
            </a:r>
            <a:r>
              <a:rPr lang="es-ES" b="1" dirty="0">
                <a:latin typeface="+mn-lt"/>
                <a:cs typeface="+mn-cs"/>
              </a:rPr>
              <a:t>coste extraordinario</a:t>
            </a:r>
            <a:r>
              <a:rPr lang="es-ES" dirty="0">
                <a:latin typeface="+mn-lt"/>
                <a:cs typeface="+mn-cs"/>
              </a:rPr>
              <a:t> de la discapacidad</a:t>
            </a:r>
            <a:r>
              <a:rPr lang="es-ES" dirty="0" smtClean="0">
                <a:latin typeface="+mn-lt"/>
                <a:cs typeface="+mn-cs"/>
              </a:rPr>
              <a:t>, </a:t>
            </a:r>
          </a:p>
          <a:p>
            <a:pPr marL="265113" indent="-889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ES" dirty="0" smtClean="0">
                <a:latin typeface="+mn-lt"/>
                <a:cs typeface="+mn-cs"/>
              </a:rPr>
              <a:t> </a:t>
            </a:r>
            <a:r>
              <a:rPr lang="es-ES" b="1" dirty="0" smtClean="0">
                <a:latin typeface="+mn-lt"/>
                <a:cs typeface="+mn-cs"/>
              </a:rPr>
              <a:t>directo</a:t>
            </a:r>
            <a:r>
              <a:rPr lang="es-ES" dirty="0" smtClean="0">
                <a:latin typeface="+mn-lt"/>
                <a:cs typeface="+mn-cs"/>
              </a:rPr>
              <a:t>, relacionado con las mayores necesidades </a:t>
            </a:r>
            <a:r>
              <a:rPr lang="es-ES" dirty="0">
                <a:latin typeface="+mn-lt"/>
                <a:cs typeface="+mn-cs"/>
              </a:rPr>
              <a:t>como consecuencia de la discapacidad, </a:t>
            </a:r>
            <a:r>
              <a:rPr lang="es-ES" dirty="0" smtClean="0">
                <a:latin typeface="+mn-lt"/>
                <a:cs typeface="+mn-cs"/>
              </a:rPr>
              <a:t>cuya cobertura deben nivelar los poderes públicos (</a:t>
            </a:r>
            <a:r>
              <a:rPr lang="es-ES" b="1" dirty="0" smtClean="0">
                <a:latin typeface="+mn-lt"/>
                <a:cs typeface="+mn-cs"/>
              </a:rPr>
              <a:t>Ley de Dependencia</a:t>
            </a:r>
            <a:r>
              <a:rPr lang="es-ES" dirty="0" smtClean="0">
                <a:latin typeface="+mn-lt"/>
                <a:cs typeface="+mn-cs"/>
              </a:rPr>
              <a:t>).</a:t>
            </a:r>
          </a:p>
          <a:p>
            <a:pPr marL="265113" indent="-889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ES" dirty="0" smtClean="0"/>
              <a:t> </a:t>
            </a:r>
            <a:r>
              <a:rPr lang="es-ES" b="1" dirty="0" smtClean="0"/>
              <a:t>indirecto</a:t>
            </a:r>
            <a:r>
              <a:rPr lang="es-ES" dirty="0" smtClean="0"/>
              <a:t>, producido por menores ingresos, menor nivel educativo, menos integración, etc., que debe ser corregido mediante </a:t>
            </a:r>
            <a:r>
              <a:rPr lang="es-ES" b="1" dirty="0" smtClean="0"/>
              <a:t>Políticas Públicas de Normalización. </a:t>
            </a:r>
            <a:endParaRPr lang="es-ES" b="1" dirty="0">
              <a:latin typeface="+mn-lt"/>
              <a:cs typeface="+mn-cs"/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 bwMode="auto">
          <a:xfrm>
            <a:off x="3500430" y="-26987"/>
            <a:ext cx="5214974" cy="384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/>
            <a:r>
              <a:rPr lang="es-ES" altLang="es-ES" b="1" dirty="0"/>
              <a:t>Exclusión </a:t>
            </a:r>
            <a:r>
              <a:rPr lang="es-ES" altLang="es-ES" b="1" dirty="0" smtClean="0"/>
              <a:t>social-pobreza </a:t>
            </a:r>
            <a:r>
              <a:rPr lang="es-ES" altLang="es-ES" b="1" dirty="0"/>
              <a:t>y </a:t>
            </a:r>
            <a:r>
              <a:rPr lang="es-ES" altLang="es-ES" b="1" dirty="0" smtClean="0"/>
              <a:t>especificidad</a:t>
            </a:r>
            <a:endParaRPr lang="es-ES" alt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411413" y="500042"/>
            <a:ext cx="61214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  <a:cs typeface="+mn-cs"/>
              </a:rPr>
              <a:t>Los costes extraordinarios de la discapacidad </a:t>
            </a:r>
            <a:r>
              <a:rPr lang="es-ES" dirty="0" smtClean="0">
                <a:latin typeface="+mn-lt"/>
                <a:cs typeface="+mn-cs"/>
              </a:rPr>
              <a:t>deben ser considerados para valorar </a:t>
            </a:r>
            <a:r>
              <a:rPr lang="es-ES" dirty="0">
                <a:latin typeface="+mn-lt"/>
                <a:cs typeface="+mn-cs"/>
              </a:rPr>
              <a:t>la </a:t>
            </a:r>
            <a:r>
              <a:rPr lang="es-ES" b="1" dirty="0">
                <a:latin typeface="+mn-lt"/>
                <a:cs typeface="+mn-cs"/>
              </a:rPr>
              <a:t>calidad de vida</a:t>
            </a:r>
            <a:r>
              <a:rPr lang="es-ES" dirty="0">
                <a:latin typeface="+mn-lt"/>
                <a:cs typeface="+mn-cs"/>
              </a:rPr>
              <a:t> y </a:t>
            </a:r>
            <a:r>
              <a:rPr lang="es-ES" b="1" dirty="0">
                <a:latin typeface="+mn-lt"/>
                <a:cs typeface="+mn-cs"/>
              </a:rPr>
              <a:t>bienestar</a:t>
            </a:r>
            <a:r>
              <a:rPr lang="es-ES" dirty="0">
                <a:latin typeface="+mn-lt"/>
                <a:cs typeface="+mn-cs"/>
              </a:rPr>
              <a:t> de estas personas, como elemento relacionado con la pobreza y la exclusión social.</a:t>
            </a:r>
          </a:p>
          <a:p>
            <a:pPr marL="180000" indent="-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latin typeface="+mn-lt"/>
                <a:cs typeface="+mn-cs"/>
              </a:rPr>
              <a:t>Se pueden destacar 5 </a:t>
            </a:r>
            <a:r>
              <a:rPr lang="es-ES" dirty="0">
                <a:latin typeface="+mn-lt"/>
                <a:cs typeface="+mn-cs"/>
              </a:rPr>
              <a:t>áreas: </a:t>
            </a:r>
          </a:p>
          <a:p>
            <a:pPr marL="180000" indent="-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>
                <a:latin typeface="+mn-lt"/>
                <a:cs typeface="+mn-cs"/>
              </a:rPr>
              <a:t>Los equipos.</a:t>
            </a:r>
          </a:p>
          <a:p>
            <a:pPr marL="180000" indent="-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>
                <a:latin typeface="+mn-lt"/>
                <a:cs typeface="+mn-cs"/>
              </a:rPr>
              <a:t>La movilidad y la comunicación.</a:t>
            </a:r>
          </a:p>
          <a:p>
            <a:pPr marL="180000" indent="-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>
                <a:latin typeface="+mn-lt"/>
                <a:cs typeface="+mn-cs"/>
              </a:rPr>
              <a:t>El coste de la vida diaria.</a:t>
            </a:r>
          </a:p>
          <a:p>
            <a:pPr marL="180000" indent="-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>
                <a:latin typeface="+mn-lt"/>
                <a:cs typeface="+mn-cs"/>
              </a:rPr>
              <a:t>Los </a:t>
            </a:r>
            <a:r>
              <a:rPr lang="es-ES" dirty="0" smtClean="0">
                <a:latin typeface="+mn-lt"/>
                <a:cs typeface="+mn-cs"/>
              </a:rPr>
              <a:t>recursos sanitarios.</a:t>
            </a:r>
            <a:endParaRPr lang="es-ES" dirty="0">
              <a:latin typeface="+mn-lt"/>
              <a:cs typeface="+mn-cs"/>
            </a:endParaRPr>
          </a:p>
          <a:p>
            <a:pPr marL="180000" indent="-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>
                <a:latin typeface="+mn-lt"/>
                <a:cs typeface="+mn-cs"/>
              </a:rPr>
              <a:t>La asistencia y los cuidados.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  <a:cs typeface="+mn-cs"/>
              </a:rPr>
              <a:t>Además, hay que añadir, </a:t>
            </a:r>
            <a:r>
              <a:rPr lang="es-ES" b="1" dirty="0">
                <a:latin typeface="+mn-lt"/>
                <a:cs typeface="+mn-cs"/>
              </a:rPr>
              <a:t>las barreras actitudinales, sociales y físicas de accesibilidad</a:t>
            </a:r>
            <a:r>
              <a:rPr lang="es-ES" dirty="0">
                <a:latin typeface="+mn-lt"/>
                <a:cs typeface="+mn-cs"/>
              </a:rPr>
              <a:t>, que aumentan la desigualdad de oportunidades, incrementando el coste de la discapacidad.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 bwMode="auto">
          <a:xfrm>
            <a:off x="3643306" y="-26988"/>
            <a:ext cx="5072098" cy="384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/>
            <a:r>
              <a:rPr lang="es-ES" altLang="es-ES" b="1" dirty="0"/>
              <a:t>El coste extraordinario de la </a:t>
            </a:r>
            <a:r>
              <a:rPr lang="es-ES" altLang="es-ES" b="1" dirty="0" smtClean="0"/>
              <a:t>especificidad</a:t>
            </a:r>
            <a:endParaRPr lang="es-ES" alt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3 Rectángulo"/>
          <p:cNvSpPr>
            <a:spLocks noChangeArrowheads="1"/>
          </p:cNvSpPr>
          <p:nvPr/>
        </p:nvSpPr>
        <p:spPr bwMode="auto">
          <a:xfrm>
            <a:off x="2268538" y="742950"/>
            <a:ext cx="6119812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9388" indent="-45720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ES" altLang="es-ES" dirty="0"/>
              <a:t>La Confederación Española de Organizaciones en favor de las Personas con Discapacidad Intelectual o del Desarrollo (FEAPS), en 2008, hizo un estudio sobre el coste </a:t>
            </a:r>
            <a:r>
              <a:rPr lang="es-ES" altLang="es-ES" dirty="0" smtClean="0"/>
              <a:t>global de </a:t>
            </a:r>
            <a:r>
              <a:rPr lang="es-ES" altLang="es-ES" dirty="0"/>
              <a:t>la discapacidad. Se obtuvo que el </a:t>
            </a:r>
            <a:r>
              <a:rPr lang="es-ES" altLang="es-ES" b="1" dirty="0"/>
              <a:t>gasto familiar</a:t>
            </a:r>
            <a:r>
              <a:rPr lang="es-ES" altLang="es-ES" dirty="0"/>
              <a:t> se incrementaba entre </a:t>
            </a:r>
            <a:r>
              <a:rPr lang="es-ES" altLang="es-ES" b="1" dirty="0"/>
              <a:t>19.000 y 31.000 euros al año</a:t>
            </a:r>
            <a:r>
              <a:rPr lang="es-ES" altLang="es-ES" b="1" dirty="0" smtClean="0"/>
              <a:t>. </a:t>
            </a:r>
            <a:r>
              <a:rPr lang="es-ES" altLang="es-ES" dirty="0" smtClean="0"/>
              <a:t>La </a:t>
            </a:r>
            <a:r>
              <a:rPr lang="es-ES" altLang="es-ES" dirty="0"/>
              <a:t>EDAD-2008, también, valoró </a:t>
            </a:r>
            <a:r>
              <a:rPr lang="es-ES" altLang="es-ES" dirty="0" smtClean="0"/>
              <a:t>el coste </a:t>
            </a:r>
            <a:r>
              <a:rPr lang="es-ES" altLang="es-ES" dirty="0"/>
              <a:t>directo entre </a:t>
            </a:r>
            <a:r>
              <a:rPr lang="es-ES" altLang="es-ES" b="1" dirty="0"/>
              <a:t>1.000 y 2.000 euros para 12 meses</a:t>
            </a:r>
            <a:r>
              <a:rPr lang="es-ES" altLang="es-ES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s-ES" altLang="es-ES" dirty="0" smtClean="0"/>
              <a:t>En </a:t>
            </a:r>
            <a:r>
              <a:rPr lang="es-ES" altLang="es-ES" dirty="0"/>
              <a:t>referencia al </a:t>
            </a:r>
            <a:r>
              <a:rPr lang="es-ES" altLang="es-ES" b="1" dirty="0"/>
              <a:t>coste de </a:t>
            </a:r>
            <a:r>
              <a:rPr lang="es-ES" altLang="es-ES" b="1" dirty="0" smtClean="0"/>
              <a:t>oportunidad</a:t>
            </a:r>
            <a:r>
              <a:rPr lang="es-ES" altLang="es-ES" dirty="0" smtClean="0"/>
              <a:t>, </a:t>
            </a:r>
            <a:r>
              <a:rPr lang="es-ES" altLang="es-ES" dirty="0"/>
              <a:t>señala que la mayoría de los cuidadores tienen problemas para compatibilizar el trabajo remunerado o le es imposible tenerlo. También se indica que en un </a:t>
            </a:r>
            <a:r>
              <a:rPr lang="es-ES" altLang="es-ES" b="1" dirty="0"/>
              <a:t>porcentaje </a:t>
            </a:r>
            <a:r>
              <a:rPr lang="es-ES" altLang="es-ES" b="1" dirty="0" smtClean="0"/>
              <a:t>muy alto </a:t>
            </a:r>
            <a:r>
              <a:rPr lang="es-ES" altLang="es-ES" b="1" dirty="0"/>
              <a:t>son mujeres</a:t>
            </a:r>
            <a:r>
              <a:rPr lang="es-ES" altLang="es-ES" dirty="0"/>
              <a:t>.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 bwMode="auto">
          <a:xfrm>
            <a:off x="4357686" y="-26988"/>
            <a:ext cx="4357718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/>
            <a:r>
              <a:rPr lang="es-ES" altLang="es-ES" b="1" dirty="0"/>
              <a:t>Datos sobre la situación en </a:t>
            </a:r>
            <a:r>
              <a:rPr lang="es-ES" altLang="es-ES" b="1" dirty="0" smtClean="0"/>
              <a:t>España</a:t>
            </a:r>
            <a:endParaRPr lang="es-ES" alt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1644</TotalTime>
  <Words>1515</Words>
  <Application>Microsoft Office PowerPoint</Application>
  <PresentationFormat>Presentación en pantalla (4:3)</PresentationFormat>
  <Paragraphs>112</Paragraphs>
  <Slides>21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Austin</vt:lpstr>
      <vt:lpstr>Recursos y protocolos de actuación en apoyo y atención socio-sanitaria para personas con discapacidad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</vt:vector>
  </TitlesOfParts>
  <Company>Universidad de Castilla-La Mancha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coste de la discapacidad</dc:title>
  <dc:creator>MARIA LETICIA MESEGUER SANTAMARIA</dc:creator>
  <cp:lastModifiedBy>Windows User</cp:lastModifiedBy>
  <cp:revision>151</cp:revision>
  <cp:lastPrinted>2013-07-09T09:49:49Z</cp:lastPrinted>
  <dcterms:created xsi:type="dcterms:W3CDTF">2013-06-28T08:09:02Z</dcterms:created>
  <dcterms:modified xsi:type="dcterms:W3CDTF">2013-11-05T14:30:08Z</dcterms:modified>
</cp:coreProperties>
</file>