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sldIdLst>
    <p:sldId id="256" r:id="rId2"/>
    <p:sldId id="312" r:id="rId3"/>
    <p:sldId id="257" r:id="rId4"/>
    <p:sldId id="260" r:id="rId5"/>
    <p:sldId id="263" r:id="rId6"/>
    <p:sldId id="282" r:id="rId7"/>
    <p:sldId id="313" r:id="rId8"/>
    <p:sldId id="288" r:id="rId9"/>
    <p:sldId id="314" r:id="rId10"/>
    <p:sldId id="315" r:id="rId11"/>
    <p:sldId id="317" r:id="rId12"/>
    <p:sldId id="316" r:id="rId13"/>
    <p:sldId id="293" r:id="rId14"/>
    <p:sldId id="294" r:id="rId15"/>
    <p:sldId id="321" r:id="rId16"/>
    <p:sldId id="318" r:id="rId17"/>
    <p:sldId id="320" r:id="rId18"/>
    <p:sldId id="322" r:id="rId19"/>
    <p:sldId id="323" r:id="rId20"/>
    <p:sldId id="324" r:id="rId21"/>
    <p:sldId id="305" r:id="rId22"/>
    <p:sldId id="325" r:id="rId23"/>
    <p:sldId id="311" r:id="rId2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1C1C1C"/>
    <a:srgbClr val="0C0C1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3AE86E70-8DA6-4A77-9B22-E360D7677972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CC5E40-7752-4499-9491-884FEC533A7A}" type="slidenum">
              <a:rPr lang="es-ES"/>
              <a:pPr/>
              <a:t>5</a:t>
            </a:fld>
            <a:endParaRPr lang="es-E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s-ES_tradnl"/>
              <a:t>LA DISCAPACIDAD NO DEBE VERSE COMO ALGO INTRINSECO A LA PERSONA. Uno no es discapacitado , tiene una o varias discapacidades más o menos graves.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27F46-35C3-4C7B-830D-104D9AE40ED0}" type="slidenum">
              <a:rPr lang="es-ES"/>
              <a:pPr/>
              <a:t>6</a:t>
            </a:fld>
            <a:endParaRPr lang="es-E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27F46-35C3-4C7B-830D-104D9AE40ED0}" type="slidenum">
              <a:rPr lang="es-ES"/>
              <a:pPr/>
              <a:t>7</a:t>
            </a:fld>
            <a:endParaRPr lang="es-E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A18297-62DE-4E9A-AE66-2B9A53DADE1B}" type="slidenum">
              <a:rPr lang="es-ES"/>
              <a:pPr/>
              <a:t>8</a:t>
            </a:fld>
            <a:endParaRPr lang="es-E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8C1CE6-9398-4D99-AB17-B97B187A9B24}" type="slidenum">
              <a:rPr lang="es-ES"/>
              <a:pPr/>
              <a:t>13</a:t>
            </a:fld>
            <a:endParaRPr lang="es-E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4340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D2A31D3-CD5D-4AEF-B678-79C376E79F02}" type="slidenum">
              <a:rPr lang="es-ES"/>
              <a:pPr/>
              <a:t>‹Nº›</a:t>
            </a:fld>
            <a:endParaRPr lang="es-E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08FDE-01FB-47F1-A327-EC11058078B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2A3847-4C9B-45D4-9459-A6FFA8B76D8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92FD0-9882-4F9C-AEB3-B3443C482CF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FB411E-B3E8-4D42-A217-E4E27E611E6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84F14-E085-4808-A8C0-32DF2180ACF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C111C-B3C7-4E3F-A5D9-107C3DE5311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39A5F-3AF6-411C-8DDE-5D38D008BA1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A7FFFE-68F9-4C0E-A73B-6C06AAB9917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5FDD99-2760-4487-B721-5BEA97FA8BC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8A3722-61DB-4D85-A455-A23E17B024E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s-E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30469842-663B-480D-847F-779E8D2AFCE0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196975"/>
            <a:ext cx="8062913" cy="5111750"/>
          </a:xfrm>
        </p:spPr>
        <p:txBody>
          <a:bodyPr/>
          <a:lstStyle/>
          <a:p>
            <a:r>
              <a:rPr lang="es-ES" sz="4000" dirty="0"/>
              <a:t>ESPECIFICIDAD, EDUCACIÓN E INCLUSIÓN.</a:t>
            </a:r>
            <a:br>
              <a:rPr lang="es-ES" sz="4000" dirty="0"/>
            </a:b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/>
              <a:t>Dirección </a:t>
            </a:r>
            <a:r>
              <a:rPr lang="es-ES" sz="4000" dirty="0" smtClean="0"/>
              <a:t>General </a:t>
            </a:r>
            <a:r>
              <a:rPr lang="es-ES" sz="4000" dirty="0"/>
              <a:t/>
            </a:r>
            <a:br>
              <a:rPr lang="es-ES" sz="4000" dirty="0"/>
            </a:br>
            <a:r>
              <a:rPr lang="es-ES" sz="4000" dirty="0"/>
              <a:t>de Atención a Mayores, personas con discapacidad y dependientes</a:t>
            </a:r>
            <a:r>
              <a:rPr lang="es-ES" sz="4000" dirty="0" smtClean="0"/>
              <a:t>.</a:t>
            </a:r>
            <a:br>
              <a:rPr lang="es-ES" sz="4000" dirty="0" smtClean="0"/>
            </a:br>
            <a:r>
              <a:rPr lang="es-ES" sz="4000" dirty="0"/>
              <a:t/>
            </a:r>
            <a:br>
              <a:rPr lang="es-ES" sz="4000" dirty="0"/>
            </a:br>
            <a:r>
              <a:rPr lang="es-ES" sz="2400" dirty="0"/>
              <a:t>Cuenca, 19 de noviembre de 2013.</a:t>
            </a:r>
            <a:br>
              <a:rPr lang="es-ES" sz="2400" dirty="0"/>
            </a:br>
            <a:r>
              <a:rPr lang="es-ES" sz="4000" dirty="0"/>
              <a:t> </a:t>
            </a:r>
            <a:br>
              <a:rPr lang="es-ES" sz="4000" dirty="0"/>
            </a:br>
            <a:endParaRPr lang="es-ES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4365104"/>
            <a:ext cx="6336704" cy="1152128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2A31D3-CD5D-4AEF-B678-79C376E79F02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3200" b="1" dirty="0" smtClean="0">
                <a:solidFill>
                  <a:srgbClr val="FFC000"/>
                </a:solidFill>
              </a:rPr>
              <a:t>III. ¿ES COMPATIBLE LO QUE VENIMOS HACIENDO CON ESTO?</a:t>
            </a:r>
            <a:endParaRPr lang="es-ES" sz="3200" b="1" dirty="0">
              <a:solidFill>
                <a:srgbClr val="FFC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lang="es-ES" sz="2000" b="1" dirty="0" smtClean="0"/>
              <a:t>Ni “sí”, ni “no”: DEPENDE</a:t>
            </a:r>
          </a:p>
          <a:p>
            <a:pPr algn="ctr">
              <a:buNone/>
            </a:pPr>
            <a:endParaRPr lang="es-ES" sz="2000" b="1" dirty="0" smtClean="0"/>
          </a:p>
          <a:p>
            <a:pPr algn="just"/>
            <a:r>
              <a:rPr lang="es-ES" sz="2400" b="1" u="sng" dirty="0" smtClean="0"/>
              <a:t>DE LA DISTRIBUCIÓN DE RESPONSABILIDADES</a:t>
            </a:r>
            <a:r>
              <a:rPr lang="es-ES" sz="2400" b="1" dirty="0" smtClean="0"/>
              <a:t>:</a:t>
            </a:r>
          </a:p>
          <a:p>
            <a:pPr algn="just">
              <a:buNone/>
            </a:pPr>
            <a:r>
              <a:rPr lang="es-ES" sz="1900" i="1" dirty="0" smtClean="0"/>
              <a:t>	- </a:t>
            </a:r>
            <a:r>
              <a:rPr lang="es-ES" sz="1900" dirty="0" smtClean="0">
                <a:effectLst/>
              </a:rPr>
              <a:t>“</a:t>
            </a:r>
            <a:r>
              <a:rPr lang="es-ES" sz="1900" i="1" dirty="0" smtClean="0">
                <a:effectLst/>
              </a:rPr>
              <a:t>De la familia como entorno facilitador a una Administración responsable de todo”</a:t>
            </a:r>
            <a:r>
              <a:rPr lang="es-ES" sz="1900" u="sng" dirty="0" smtClean="0"/>
              <a:t>.</a:t>
            </a:r>
          </a:p>
          <a:p>
            <a:pPr algn="just">
              <a:buNone/>
            </a:pPr>
            <a:r>
              <a:rPr lang="es-ES" sz="1900" u="sng" dirty="0" smtClean="0"/>
              <a:t>	- </a:t>
            </a:r>
            <a:r>
              <a:rPr lang="es-ES" sz="1900" i="1" dirty="0" smtClean="0"/>
              <a:t>“ </a:t>
            </a:r>
            <a:r>
              <a:rPr lang="es-ES" sz="1900" i="1" dirty="0" smtClean="0">
                <a:effectLst/>
              </a:rPr>
              <a:t>De la mera reivindicación de condiciones a la condición de liderazgo”.</a:t>
            </a:r>
            <a:endParaRPr lang="es-ES" sz="1900" u="sng" dirty="0" smtClean="0"/>
          </a:p>
          <a:p>
            <a:pPr algn="just">
              <a:buNone/>
            </a:pPr>
            <a:endParaRPr lang="es-ES" sz="2000" b="1" dirty="0" smtClean="0">
              <a:effectLst/>
            </a:endParaRPr>
          </a:p>
          <a:p>
            <a:pPr algn="just"/>
            <a:endParaRPr lang="es-ES" sz="2400" b="1" u="sng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2FD0-9882-4F9C-AEB3-B3443C482CFA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183088"/>
          </a:xfrm>
        </p:spPr>
        <p:txBody>
          <a:bodyPr/>
          <a:lstStyle/>
          <a:p>
            <a:r>
              <a:rPr lang="es-ES_tradnl" b="1" u="sng" dirty="0"/>
              <a:t>Sólo se requiere una forma distinta de </a:t>
            </a:r>
            <a:r>
              <a:rPr lang="es-ES_tradnl" b="1" u="sng" dirty="0" smtClean="0"/>
              <a:t>pensar</a:t>
            </a:r>
            <a:r>
              <a:rPr lang="es-ES_tradnl" dirty="0" smtClean="0"/>
              <a:t>:</a:t>
            </a:r>
            <a:endParaRPr lang="es-ES_tradnl" dirty="0"/>
          </a:p>
          <a:p>
            <a:pPr lvl="1"/>
            <a:r>
              <a:rPr lang="es-ES_tradnl" dirty="0"/>
              <a:t>Adoptar un nuevo rol </a:t>
            </a:r>
          </a:p>
        </p:txBody>
      </p:sp>
      <p:pic>
        <p:nvPicPr>
          <p:cNvPr id="55300" name="Picture 4" descr="BD05297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357563"/>
            <a:ext cx="2692400" cy="3095625"/>
          </a:xfrm>
          <a:prstGeom prst="rect">
            <a:avLst/>
          </a:prstGeom>
          <a:noFill/>
        </p:spPr>
      </p:pic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3203575" y="2636912"/>
            <a:ext cx="5651500" cy="324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r>
              <a:rPr lang="es-E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Definir objetivos e identificar problemas </a:t>
            </a:r>
          </a:p>
          <a:p>
            <a:pPr marL="742950" lvl="1" indent="-285750">
              <a:spcBef>
                <a:spcPct val="20000"/>
              </a:spcBef>
              <a:buFont typeface="Tahoma" pitchFamily="34" charset="0"/>
              <a:buChar char="–"/>
            </a:pPr>
            <a:r>
              <a:rPr lang="es-ES" sz="20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Ayuda a definir opciones y soluciones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r>
              <a:rPr lang="es-ES_tradnl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Escuchar y reflexionar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r>
              <a:rPr lang="es-ES_tradnl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Ponerse al lado de la persona.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r>
              <a:rPr lang="es-ES_tradnl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Ser autocrítico </a:t>
            </a:r>
            <a:endParaRPr lang="es-ES" sz="3200" i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2FD0-9882-4F9C-AEB3-B3443C482CFA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688"/>
            <a:ext cx="8229600" cy="5399112"/>
          </a:xfrm>
        </p:spPr>
        <p:txBody>
          <a:bodyPr/>
          <a:lstStyle/>
          <a:p>
            <a:pPr algn="ctr">
              <a:buNone/>
            </a:pPr>
            <a:endParaRPr lang="es-ES" sz="2000" b="1" dirty="0" smtClean="0"/>
          </a:p>
          <a:p>
            <a:pPr algn="just"/>
            <a:r>
              <a:rPr lang="es-ES" sz="2400" b="1" u="sng" dirty="0" smtClean="0"/>
              <a:t>DE LA FORMA DE ACTUAR</a:t>
            </a:r>
            <a:r>
              <a:rPr lang="es-ES" sz="2400" b="1" dirty="0" smtClean="0"/>
              <a:t>:</a:t>
            </a:r>
          </a:p>
          <a:p>
            <a:pPr algn="just"/>
            <a:endParaRPr lang="es-ES" sz="2000" dirty="0" smtClean="0"/>
          </a:p>
          <a:p>
            <a:pPr algn="just">
              <a:buNone/>
            </a:pPr>
            <a:r>
              <a:rPr lang="es-ES" sz="2000" i="1" dirty="0" smtClean="0"/>
              <a:t>	- </a:t>
            </a:r>
            <a:r>
              <a:rPr lang="es-ES" sz="2000" dirty="0" smtClean="0">
                <a:effectLst/>
              </a:rPr>
              <a:t>“</a:t>
            </a:r>
            <a:r>
              <a:rPr lang="es-ES" sz="2000" i="1" dirty="0" smtClean="0">
                <a:effectLst/>
              </a:rPr>
              <a:t>Del mecanismo en la actuación a la planificación individual, la reflexión y evaluación personalizada”</a:t>
            </a:r>
          </a:p>
          <a:p>
            <a:pPr algn="just">
              <a:buNone/>
            </a:pPr>
            <a:r>
              <a:rPr lang="es-ES" sz="2000" dirty="0" smtClean="0">
                <a:effectLst/>
              </a:rPr>
              <a:t>	- “</a:t>
            </a:r>
            <a:r>
              <a:rPr lang="es-ES" sz="2000" i="1" dirty="0" smtClean="0">
                <a:effectLst/>
              </a:rPr>
              <a:t>De una concepción de la discapacidad centrada en el individuo a otra centrada en su contexto y en la interacción entre ambos</a:t>
            </a:r>
            <a:r>
              <a:rPr lang="es-ES" sz="2000" dirty="0" smtClean="0">
                <a:effectLst/>
              </a:rPr>
              <a:t> “.</a:t>
            </a:r>
          </a:p>
          <a:p>
            <a:pPr algn="just">
              <a:buNone/>
            </a:pPr>
            <a:r>
              <a:rPr lang="es-ES" sz="2000" dirty="0" smtClean="0">
                <a:effectLst/>
              </a:rPr>
              <a:t>	- </a:t>
            </a:r>
            <a:r>
              <a:rPr lang="es-ES" sz="2000" i="1" dirty="0" smtClean="0">
                <a:effectLst/>
              </a:rPr>
              <a:t>“De una perspectiva centrada en la eficacia de los programas, servicios y actividades a otra centrada en los avances en la calidad de vida de la persona”</a:t>
            </a:r>
            <a:endParaRPr lang="es-ES" sz="2000" dirty="0" smtClean="0">
              <a:effectLst/>
            </a:endParaRPr>
          </a:p>
          <a:p>
            <a:pPr algn="just">
              <a:buNone/>
            </a:pPr>
            <a:r>
              <a:rPr lang="es-ES" sz="2000" dirty="0" smtClean="0">
                <a:effectLst/>
              </a:rPr>
              <a:t>	-</a:t>
            </a:r>
            <a:r>
              <a:rPr lang="es-ES" sz="2000" i="1" dirty="0" smtClean="0">
                <a:effectLst/>
              </a:rPr>
              <a:t>”De si se adopta un modelo en el que los servicios se adaptan a las personas y no las personas a los servicios”.</a:t>
            </a:r>
            <a:endParaRPr lang="es-ES" sz="2000" dirty="0" smtClean="0">
              <a:effectLst/>
            </a:endParaRPr>
          </a:p>
          <a:p>
            <a:pPr algn="just"/>
            <a:endParaRPr lang="es-ES" sz="2400" b="1" u="sng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2FD0-9882-4F9C-AEB3-B3443C482CFA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81213"/>
            <a:ext cx="7772400" cy="1130300"/>
          </a:xfrm>
          <a:noFill/>
          <a:ln/>
        </p:spPr>
        <p:txBody>
          <a:bodyPr lIns="92075" tIns="46038" rIns="92075" bIns="46038" anchor="t" anchorCtr="0"/>
          <a:lstStyle/>
          <a:p>
            <a:r>
              <a:rPr lang="es-ES_tradnl" sz="4800">
                <a:solidFill>
                  <a:srgbClr val="FFFFFF"/>
                </a:solidFill>
              </a:rPr>
              <a:t>Hacia un modelo de servicios centrados en las personas</a:t>
            </a:r>
            <a:endParaRPr lang="es-ES" sz="4000">
              <a:solidFill>
                <a:srgbClr val="FFFFFF"/>
              </a:solidFill>
            </a:endParaRP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8305800" y="54768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s-ES_tradnl" sz="2400">
              <a:latin typeface="Times New Roman" pitchFamily="18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2A31D3-CD5D-4AEF-B678-79C376E79F02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1344613" y="1772816"/>
            <a:ext cx="6451600" cy="3736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lang="es-ES_tradnl" sz="2800" dirty="0"/>
              <a:t>Ayudar a </a:t>
            </a:r>
            <a:r>
              <a:rPr lang="es-ES_tradnl" sz="2800" dirty="0" smtClean="0"/>
              <a:t>cada persona con discapacidad a conseguir una vida más completa, en la que se sienta más útil y dueño de la misma</a:t>
            </a:r>
          </a:p>
          <a:p>
            <a: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endParaRPr lang="es-ES_tradnl" sz="2800" dirty="0" smtClean="0"/>
          </a:p>
          <a:p>
            <a: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endParaRPr lang="es-ES_tradnl" sz="2800" dirty="0" smtClean="0"/>
          </a:p>
          <a:p>
            <a: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endParaRPr lang="es-ES_tradnl" sz="2800" dirty="0"/>
          </a:p>
          <a:p>
            <a:pPr algn="ctr" eaLnBrk="0" hangingPunct="0"/>
            <a:endParaRPr lang="es-ES_tradnl" sz="2400" dirty="0">
              <a:latin typeface="Times" charset="0"/>
            </a:endParaRPr>
          </a:p>
        </p:txBody>
      </p:sp>
      <p:sp>
        <p:nvSpPr>
          <p:cNvPr id="5837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2600" y="6286500"/>
            <a:ext cx="622300" cy="3302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"Castilla La Mancha: para todos, con todos"</a:t>
            </a:r>
            <a:endParaRPr lang="es-ES"/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899592" y="3861048"/>
          <a:ext cx="7488832" cy="1616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3744416"/>
              </a:tblGrid>
              <a:tr h="701892">
                <a:tc>
                  <a:txBody>
                    <a:bodyPr/>
                    <a:lstStyle/>
                    <a:p>
                      <a:pPr algn="ctr"/>
                      <a:r>
                        <a:rPr lang="es-ES" b="0" i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Conociéndose</a:t>
                      </a:r>
                      <a:endParaRPr lang="es-ES" b="0" i="1" dirty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i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Incrementando</a:t>
                      </a:r>
                      <a:r>
                        <a:rPr lang="es-ES" b="0" i="1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 su control</a:t>
                      </a:r>
                      <a:endParaRPr lang="es-ES" b="0" i="1" dirty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10276">
                <a:tc>
                  <a:txBody>
                    <a:bodyPr/>
                    <a:lstStyle/>
                    <a:p>
                      <a:pPr algn="ctr"/>
                      <a:r>
                        <a:rPr lang="es-ES" b="0" i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Mejorando su capacidad de decisión</a:t>
                      </a:r>
                      <a:endParaRPr lang="es-ES" b="0" i="1" dirty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0" i="1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Dotándole de herramientas, competencias y actividades</a:t>
                      </a:r>
                      <a:r>
                        <a:rPr lang="es-ES" b="0" i="1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</a:rPr>
                        <a:t> funcionales</a:t>
                      </a:r>
                      <a:endParaRPr lang="es-ES" b="0" i="1" dirty="0">
                        <a:solidFill>
                          <a:schemeClr val="accent4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900332" y="5613008"/>
          <a:ext cx="7200060" cy="457200"/>
        </p:xfrm>
        <a:graphic>
          <a:graphicData uri="http://schemas.openxmlformats.org/drawingml/2006/table">
            <a:tbl>
              <a:tblPr/>
              <a:tblGrid>
                <a:gridCol w="7200060"/>
              </a:tblGrid>
              <a:tr h="408279">
                <a:tc>
                  <a:txBody>
                    <a:bodyPr/>
                    <a:lstStyle/>
                    <a:p>
                      <a:pPr algn="ctr"/>
                      <a:r>
                        <a:rPr lang="es-ES" sz="2400" b="1" i="1" dirty="0" smtClean="0">
                          <a:solidFill>
                            <a:schemeClr val="tx2"/>
                          </a:solidFill>
                        </a:rPr>
                        <a:t>Apoyando su “calidad de vida”</a:t>
                      </a:r>
                      <a:endParaRPr lang="es-ES" sz="2400" b="1" i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ES_tradnl" sz="3600"/>
              <a:t>PRINCIPIOS DE LA CONCEPCIÓN DE LA CALIDAD DE VIDA</a:t>
            </a:r>
            <a:endParaRPr lang="en-US" altLang="es-ES_tradnl"/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327025" y="1806575"/>
            <a:ext cx="8139113" cy="4278094"/>
          </a:xfrm>
          <a:prstGeom prst="rect">
            <a:avLst/>
          </a:prstGeom>
          <a:noFill/>
          <a:ln w="9525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100000"/>
              </a:spcBef>
            </a:pPr>
            <a:r>
              <a:rPr lang="es-ES_tradnl" altLang="es-ES_tradnl" sz="1600" b="1" dirty="0">
                <a:solidFill>
                  <a:srgbClr val="0C0C12"/>
                </a:solidFill>
              </a:rPr>
              <a:t>1. Se compone de los mismos indicadores que son importantes para todas las personas</a:t>
            </a:r>
          </a:p>
          <a:p>
            <a:pPr algn="just" eaLnBrk="0" hangingPunct="0">
              <a:spcBef>
                <a:spcPct val="100000"/>
              </a:spcBef>
            </a:pPr>
            <a:r>
              <a:rPr lang="es-ES_tradnl" altLang="es-ES_tradnl" sz="1600" b="1" dirty="0">
                <a:solidFill>
                  <a:srgbClr val="0C0C12"/>
                </a:solidFill>
              </a:rPr>
              <a:t>2. Se experimenta cuando las necesidades personales están satisfechas y cuando se tiene oportunidad de perseguir un enriquecimiento vital en las áreas más importantes</a:t>
            </a:r>
          </a:p>
          <a:p>
            <a:pPr algn="just" eaLnBrk="0" hangingPunct="0">
              <a:spcBef>
                <a:spcPct val="100000"/>
              </a:spcBef>
            </a:pPr>
            <a:r>
              <a:rPr lang="es-ES_tradnl" altLang="es-ES_tradnl" sz="1600" b="1" dirty="0">
                <a:solidFill>
                  <a:srgbClr val="000000"/>
                </a:solidFill>
              </a:rPr>
              <a:t>3. Tiene componentes tanto subjetivos como objetivos, pero es fundamentalmente la percepción individual lo que refleja la calidad de vida que experimentamos;</a:t>
            </a:r>
          </a:p>
          <a:p>
            <a:pPr algn="just" eaLnBrk="0" hangingPunct="0">
              <a:spcBef>
                <a:spcPct val="100000"/>
              </a:spcBef>
            </a:pPr>
            <a:r>
              <a:rPr lang="es-ES_tradnl" altLang="es-ES_tradnl" sz="1600" b="1" dirty="0">
                <a:solidFill>
                  <a:srgbClr val="000000"/>
                </a:solidFill>
              </a:rPr>
              <a:t>4. Se basa en las necesidades, elecciones y el control individual</a:t>
            </a:r>
          </a:p>
          <a:p>
            <a:pPr algn="just" eaLnBrk="0" hangingPunct="0">
              <a:spcBef>
                <a:spcPct val="100000"/>
              </a:spcBef>
            </a:pPr>
            <a:r>
              <a:rPr lang="es-ES_tradnl" altLang="es-ES_tradnl" sz="1600" b="1" dirty="0">
                <a:solidFill>
                  <a:srgbClr val="000000"/>
                </a:solidFill>
              </a:rPr>
              <a:t>5. Es un constructo multidimensional influido por factores personales y ambientales (p. ej.  relaciones de intimidad, vida familiar, amistad, trabajo, vecindario, ciudad o lugar de residencia, vivienda, educación, salud, nivel de vida, y el estado de la propia nación).</a:t>
            </a:r>
            <a:endParaRPr lang="es-ES_tradnl" altLang="es-ES_tradnl" b="1" dirty="0">
              <a:solidFill>
                <a:srgbClr val="000000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9A5F-3AF6-411C-8DDE-5D38D008BA1E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ES_tradnl"/>
              <a:t>CALIDAD DE VIDA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5003800" y="2924175"/>
            <a:ext cx="1588" cy="3278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4795838" y="2779713"/>
            <a:ext cx="1587" cy="3278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5800725" y="2495550"/>
            <a:ext cx="3175" cy="3292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6075363" y="2220913"/>
            <a:ext cx="3175" cy="3292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>
            <a:off x="3243263" y="4416425"/>
            <a:ext cx="2284412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3243263" y="3592513"/>
            <a:ext cx="22844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>
            <a:off x="3243263" y="5238750"/>
            <a:ext cx="2284412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>
            <a:off x="3243263" y="3227388"/>
            <a:ext cx="22844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>
            <a:off x="3243263" y="4049713"/>
            <a:ext cx="228441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59" name="Line 19"/>
          <p:cNvSpPr>
            <a:spLocks noChangeShapeType="1"/>
          </p:cNvSpPr>
          <p:nvPr/>
        </p:nvSpPr>
        <p:spPr bwMode="auto">
          <a:xfrm>
            <a:off x="3276600" y="4868863"/>
            <a:ext cx="228441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60" name="Line 20"/>
          <p:cNvSpPr>
            <a:spLocks noChangeShapeType="1"/>
          </p:cNvSpPr>
          <p:nvPr/>
        </p:nvSpPr>
        <p:spPr bwMode="auto">
          <a:xfrm>
            <a:off x="3243263" y="5695950"/>
            <a:ext cx="2284412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61" name="Rectangle 21"/>
          <p:cNvSpPr>
            <a:spLocks noChangeArrowheads="1"/>
          </p:cNvSpPr>
          <p:nvPr/>
        </p:nvSpPr>
        <p:spPr bwMode="auto">
          <a:xfrm>
            <a:off x="1933575" y="2917825"/>
            <a:ext cx="9159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62" name="Rectangle 22"/>
          <p:cNvSpPr>
            <a:spLocks noChangeArrowheads="1"/>
          </p:cNvSpPr>
          <p:nvPr/>
        </p:nvSpPr>
        <p:spPr bwMode="auto">
          <a:xfrm>
            <a:off x="1933575" y="2917825"/>
            <a:ext cx="7223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1400" b="1">
                <a:solidFill>
                  <a:srgbClr val="FFFF00"/>
                </a:solidFill>
                <a:latin typeface="Times New Roman" pitchFamily="18" charset="0"/>
              </a:rPr>
              <a:t>Bienestar</a:t>
            </a:r>
            <a:endParaRPr lang="es-ES_tradnl" sz="32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1463" name="Rectangle 23"/>
          <p:cNvSpPr>
            <a:spLocks noChangeArrowheads="1"/>
          </p:cNvSpPr>
          <p:nvPr/>
        </p:nvSpPr>
        <p:spPr bwMode="auto">
          <a:xfrm>
            <a:off x="1933575" y="3065463"/>
            <a:ext cx="8096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1400" b="1">
                <a:solidFill>
                  <a:srgbClr val="FFFF00"/>
                </a:solidFill>
                <a:latin typeface="Times New Roman" pitchFamily="18" charset="0"/>
              </a:rPr>
              <a:t>Emocional</a:t>
            </a:r>
            <a:endParaRPr lang="es-ES_tradnl" sz="32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1464" name="Rectangle 24"/>
          <p:cNvSpPr>
            <a:spLocks noChangeArrowheads="1"/>
          </p:cNvSpPr>
          <p:nvPr/>
        </p:nvSpPr>
        <p:spPr bwMode="auto">
          <a:xfrm>
            <a:off x="1933575" y="3284538"/>
            <a:ext cx="9159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65" name="Rectangle 25"/>
          <p:cNvSpPr>
            <a:spLocks noChangeArrowheads="1"/>
          </p:cNvSpPr>
          <p:nvPr/>
        </p:nvSpPr>
        <p:spPr bwMode="auto">
          <a:xfrm>
            <a:off x="1933575" y="3284538"/>
            <a:ext cx="8112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1400" b="1">
                <a:solidFill>
                  <a:srgbClr val="FFFF00"/>
                </a:solidFill>
                <a:latin typeface="Times New Roman" pitchFamily="18" charset="0"/>
              </a:rPr>
              <a:t>Relaciones</a:t>
            </a:r>
            <a:endParaRPr lang="es-ES_tradnl" sz="32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1466" name="Rectangle 26"/>
          <p:cNvSpPr>
            <a:spLocks noChangeArrowheads="1"/>
          </p:cNvSpPr>
          <p:nvPr/>
        </p:nvSpPr>
        <p:spPr bwMode="auto">
          <a:xfrm>
            <a:off x="1933575" y="3430588"/>
            <a:ext cx="11874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1400" b="1">
                <a:solidFill>
                  <a:srgbClr val="FFFF00"/>
                </a:solidFill>
                <a:latin typeface="Times New Roman" pitchFamily="18" charset="0"/>
              </a:rPr>
              <a:t>Interpersonales</a:t>
            </a:r>
            <a:endParaRPr lang="es-ES_tradnl" sz="32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1467" name="Rectangle 27"/>
          <p:cNvSpPr>
            <a:spLocks noChangeArrowheads="1"/>
          </p:cNvSpPr>
          <p:nvPr/>
        </p:nvSpPr>
        <p:spPr bwMode="auto">
          <a:xfrm>
            <a:off x="1933575" y="3649663"/>
            <a:ext cx="9159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68" name="Rectangle 28"/>
          <p:cNvSpPr>
            <a:spLocks noChangeArrowheads="1"/>
          </p:cNvSpPr>
          <p:nvPr/>
        </p:nvSpPr>
        <p:spPr bwMode="auto">
          <a:xfrm>
            <a:off x="1933575" y="3649663"/>
            <a:ext cx="7223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1400" b="1">
                <a:solidFill>
                  <a:srgbClr val="FFFF00"/>
                </a:solidFill>
                <a:latin typeface="Times New Roman" pitchFamily="18" charset="0"/>
              </a:rPr>
              <a:t>Bienestar</a:t>
            </a:r>
            <a:endParaRPr lang="es-ES_tradnl" sz="32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1469" name="Rectangle 29"/>
          <p:cNvSpPr>
            <a:spLocks noChangeArrowheads="1"/>
          </p:cNvSpPr>
          <p:nvPr/>
        </p:nvSpPr>
        <p:spPr bwMode="auto">
          <a:xfrm>
            <a:off x="1933575" y="3797300"/>
            <a:ext cx="6619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1400" b="1">
                <a:solidFill>
                  <a:srgbClr val="FFFF00"/>
                </a:solidFill>
                <a:latin typeface="Times New Roman" pitchFamily="18" charset="0"/>
              </a:rPr>
              <a:t>Material</a:t>
            </a:r>
            <a:endParaRPr lang="es-ES_tradnl" sz="32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1470" name="Rectangle 30"/>
          <p:cNvSpPr>
            <a:spLocks noChangeArrowheads="1"/>
          </p:cNvSpPr>
          <p:nvPr/>
        </p:nvSpPr>
        <p:spPr bwMode="auto">
          <a:xfrm>
            <a:off x="1933575" y="4106863"/>
            <a:ext cx="91598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71" name="Rectangle 31"/>
          <p:cNvSpPr>
            <a:spLocks noChangeArrowheads="1"/>
          </p:cNvSpPr>
          <p:nvPr/>
        </p:nvSpPr>
        <p:spPr bwMode="auto">
          <a:xfrm>
            <a:off x="1933575" y="4106863"/>
            <a:ext cx="8016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1400" b="1">
                <a:solidFill>
                  <a:srgbClr val="FFFF00"/>
                </a:solidFill>
                <a:latin typeface="Times New Roman" pitchFamily="18" charset="0"/>
              </a:rPr>
              <a:t>Desarrollo</a:t>
            </a:r>
            <a:endParaRPr lang="es-ES_tradnl" sz="32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1472" name="Rectangle 32"/>
          <p:cNvSpPr>
            <a:spLocks noChangeArrowheads="1"/>
          </p:cNvSpPr>
          <p:nvPr/>
        </p:nvSpPr>
        <p:spPr bwMode="auto">
          <a:xfrm>
            <a:off x="1933575" y="4254500"/>
            <a:ext cx="6619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1400" b="1">
                <a:solidFill>
                  <a:srgbClr val="FFFF00"/>
                </a:solidFill>
                <a:latin typeface="Times New Roman" pitchFamily="18" charset="0"/>
              </a:rPr>
              <a:t>Personal</a:t>
            </a:r>
            <a:endParaRPr lang="es-ES_tradnl" sz="32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1473" name="Rectangle 33"/>
          <p:cNvSpPr>
            <a:spLocks noChangeArrowheads="1"/>
          </p:cNvSpPr>
          <p:nvPr/>
        </p:nvSpPr>
        <p:spPr bwMode="auto">
          <a:xfrm>
            <a:off x="1933575" y="4564063"/>
            <a:ext cx="91598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74" name="Rectangle 34"/>
          <p:cNvSpPr>
            <a:spLocks noChangeArrowheads="1"/>
          </p:cNvSpPr>
          <p:nvPr/>
        </p:nvSpPr>
        <p:spPr bwMode="auto">
          <a:xfrm>
            <a:off x="1933575" y="4564063"/>
            <a:ext cx="7223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1400" b="1">
                <a:solidFill>
                  <a:srgbClr val="FFFF00"/>
                </a:solidFill>
                <a:latin typeface="Times New Roman" pitchFamily="18" charset="0"/>
              </a:rPr>
              <a:t>Bienestar</a:t>
            </a:r>
            <a:endParaRPr lang="es-ES_tradnl" sz="32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1475" name="Rectangle 35"/>
          <p:cNvSpPr>
            <a:spLocks noChangeArrowheads="1"/>
          </p:cNvSpPr>
          <p:nvPr/>
        </p:nvSpPr>
        <p:spPr bwMode="auto">
          <a:xfrm>
            <a:off x="1933575" y="4711700"/>
            <a:ext cx="4445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1400" b="1">
                <a:solidFill>
                  <a:srgbClr val="FFFF00"/>
                </a:solidFill>
                <a:latin typeface="Times New Roman" pitchFamily="18" charset="0"/>
              </a:rPr>
              <a:t>Físico</a:t>
            </a:r>
            <a:endParaRPr lang="es-ES_tradnl" sz="32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1476" name="Rectangle 36"/>
          <p:cNvSpPr>
            <a:spLocks noChangeArrowheads="1"/>
          </p:cNvSpPr>
          <p:nvPr/>
        </p:nvSpPr>
        <p:spPr bwMode="auto">
          <a:xfrm>
            <a:off x="1933575" y="4930775"/>
            <a:ext cx="9159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77" name="Rectangle 37"/>
          <p:cNvSpPr>
            <a:spLocks noChangeArrowheads="1"/>
          </p:cNvSpPr>
          <p:nvPr/>
        </p:nvSpPr>
        <p:spPr bwMode="auto">
          <a:xfrm>
            <a:off x="1933575" y="4930775"/>
            <a:ext cx="4333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1400" b="1">
                <a:solidFill>
                  <a:srgbClr val="FFFF00"/>
                </a:solidFill>
                <a:latin typeface="Times New Roman" pitchFamily="18" charset="0"/>
              </a:rPr>
              <a:t>Auto-</a:t>
            </a:r>
            <a:endParaRPr lang="es-ES_tradnl" sz="32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1478" name="Rectangle 38"/>
          <p:cNvSpPr>
            <a:spLocks noChangeArrowheads="1"/>
          </p:cNvSpPr>
          <p:nvPr/>
        </p:nvSpPr>
        <p:spPr bwMode="auto">
          <a:xfrm>
            <a:off x="1933575" y="5076825"/>
            <a:ext cx="112553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1400" b="1">
                <a:solidFill>
                  <a:srgbClr val="FFFF00"/>
                </a:solidFill>
                <a:latin typeface="Times New Roman" pitchFamily="18" charset="0"/>
              </a:rPr>
              <a:t>Determinación</a:t>
            </a:r>
            <a:endParaRPr lang="es-ES_tradnl" sz="32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1479" name="Rectangle 39"/>
          <p:cNvSpPr>
            <a:spLocks noChangeArrowheads="1"/>
          </p:cNvSpPr>
          <p:nvPr/>
        </p:nvSpPr>
        <p:spPr bwMode="auto">
          <a:xfrm>
            <a:off x="1933575" y="5387975"/>
            <a:ext cx="9159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80" name="Rectangle 40"/>
          <p:cNvSpPr>
            <a:spLocks noChangeArrowheads="1"/>
          </p:cNvSpPr>
          <p:nvPr/>
        </p:nvSpPr>
        <p:spPr bwMode="auto">
          <a:xfrm>
            <a:off x="1933575" y="5387975"/>
            <a:ext cx="7016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1400" b="1">
                <a:solidFill>
                  <a:srgbClr val="FFFF00"/>
                </a:solidFill>
                <a:latin typeface="Times New Roman" pitchFamily="18" charset="0"/>
              </a:rPr>
              <a:t>Inclusión</a:t>
            </a:r>
            <a:endParaRPr lang="es-ES_tradnl" sz="32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1481" name="Rectangle 41"/>
          <p:cNvSpPr>
            <a:spLocks noChangeArrowheads="1"/>
          </p:cNvSpPr>
          <p:nvPr/>
        </p:nvSpPr>
        <p:spPr bwMode="auto">
          <a:xfrm>
            <a:off x="1933575" y="5534025"/>
            <a:ext cx="45402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1400" b="1">
                <a:solidFill>
                  <a:srgbClr val="FFFF00"/>
                </a:solidFill>
                <a:latin typeface="Times New Roman" pitchFamily="18" charset="0"/>
              </a:rPr>
              <a:t>Social</a:t>
            </a:r>
            <a:endParaRPr lang="es-ES_tradnl" sz="32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1482" name="Rectangle 42"/>
          <p:cNvSpPr>
            <a:spLocks noChangeArrowheads="1"/>
          </p:cNvSpPr>
          <p:nvPr/>
        </p:nvSpPr>
        <p:spPr bwMode="auto">
          <a:xfrm>
            <a:off x="1933575" y="5753100"/>
            <a:ext cx="9159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83" name="Rectangle 43"/>
          <p:cNvSpPr>
            <a:spLocks noChangeArrowheads="1"/>
          </p:cNvSpPr>
          <p:nvPr/>
        </p:nvSpPr>
        <p:spPr bwMode="auto">
          <a:xfrm>
            <a:off x="1933575" y="5900738"/>
            <a:ext cx="7032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1400" b="1">
                <a:solidFill>
                  <a:srgbClr val="FFFF00"/>
                </a:solidFill>
                <a:latin typeface="Times New Roman" pitchFamily="18" charset="0"/>
              </a:rPr>
              <a:t>Derechos</a:t>
            </a:r>
            <a:endParaRPr lang="es-ES_tradnl" sz="32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1484" name="Line 44"/>
          <p:cNvSpPr>
            <a:spLocks noChangeShapeType="1"/>
          </p:cNvSpPr>
          <p:nvPr/>
        </p:nvSpPr>
        <p:spPr bwMode="auto">
          <a:xfrm flipV="1">
            <a:off x="5529263" y="2495550"/>
            <a:ext cx="728662" cy="731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85" name="Line 45"/>
          <p:cNvSpPr>
            <a:spLocks noChangeShapeType="1"/>
          </p:cNvSpPr>
          <p:nvPr/>
        </p:nvSpPr>
        <p:spPr bwMode="auto">
          <a:xfrm flipV="1">
            <a:off x="5529263" y="2862263"/>
            <a:ext cx="728662" cy="73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86" name="Line 46"/>
          <p:cNvSpPr>
            <a:spLocks noChangeShapeType="1"/>
          </p:cNvSpPr>
          <p:nvPr/>
        </p:nvSpPr>
        <p:spPr bwMode="auto">
          <a:xfrm flipV="1">
            <a:off x="5529263" y="3319463"/>
            <a:ext cx="728662" cy="73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87" name="Line 47"/>
          <p:cNvSpPr>
            <a:spLocks noChangeShapeType="1"/>
          </p:cNvSpPr>
          <p:nvPr/>
        </p:nvSpPr>
        <p:spPr bwMode="auto">
          <a:xfrm flipV="1">
            <a:off x="5529263" y="3684588"/>
            <a:ext cx="728662" cy="731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88" name="Line 48"/>
          <p:cNvSpPr>
            <a:spLocks noChangeShapeType="1"/>
          </p:cNvSpPr>
          <p:nvPr/>
        </p:nvSpPr>
        <p:spPr bwMode="auto">
          <a:xfrm flipV="1">
            <a:off x="5529263" y="4141788"/>
            <a:ext cx="728662" cy="731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89" name="Line 49"/>
          <p:cNvSpPr>
            <a:spLocks noChangeShapeType="1"/>
          </p:cNvSpPr>
          <p:nvPr/>
        </p:nvSpPr>
        <p:spPr bwMode="auto">
          <a:xfrm flipV="1">
            <a:off x="5529263" y="4508500"/>
            <a:ext cx="728662" cy="73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90" name="Line 50"/>
          <p:cNvSpPr>
            <a:spLocks noChangeShapeType="1"/>
          </p:cNvSpPr>
          <p:nvPr/>
        </p:nvSpPr>
        <p:spPr bwMode="auto">
          <a:xfrm flipV="1">
            <a:off x="5529263" y="4965700"/>
            <a:ext cx="728662" cy="730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91" name="Rectangle 51"/>
          <p:cNvSpPr>
            <a:spLocks noChangeArrowheads="1"/>
          </p:cNvSpPr>
          <p:nvPr/>
        </p:nvSpPr>
        <p:spPr bwMode="auto">
          <a:xfrm>
            <a:off x="3335338" y="2587625"/>
            <a:ext cx="550862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93" name="Rectangle 53"/>
          <p:cNvSpPr>
            <a:spLocks noChangeArrowheads="1"/>
          </p:cNvSpPr>
          <p:nvPr/>
        </p:nvSpPr>
        <p:spPr bwMode="auto">
          <a:xfrm>
            <a:off x="4067175" y="2587625"/>
            <a:ext cx="550863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95" name="Rectangle 55"/>
          <p:cNvSpPr>
            <a:spLocks noChangeArrowheads="1"/>
          </p:cNvSpPr>
          <p:nvPr/>
        </p:nvSpPr>
        <p:spPr bwMode="auto">
          <a:xfrm>
            <a:off x="4889500" y="2587625"/>
            <a:ext cx="550863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499" name="Rectangle 59"/>
          <p:cNvSpPr>
            <a:spLocks noChangeArrowheads="1"/>
          </p:cNvSpPr>
          <p:nvPr/>
        </p:nvSpPr>
        <p:spPr bwMode="auto">
          <a:xfrm>
            <a:off x="5621338" y="2393950"/>
            <a:ext cx="93662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500" name="Rectangle 60"/>
          <p:cNvSpPr>
            <a:spLocks noChangeArrowheads="1"/>
          </p:cNvSpPr>
          <p:nvPr/>
        </p:nvSpPr>
        <p:spPr bwMode="auto">
          <a:xfrm>
            <a:off x="5711825" y="2303463"/>
            <a:ext cx="9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502" name="Rectangle 62"/>
          <p:cNvSpPr>
            <a:spLocks noChangeArrowheads="1"/>
          </p:cNvSpPr>
          <p:nvPr/>
        </p:nvSpPr>
        <p:spPr bwMode="auto">
          <a:xfrm>
            <a:off x="5803900" y="2211388"/>
            <a:ext cx="93663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504" name="Rectangle 64"/>
          <p:cNvSpPr>
            <a:spLocks noChangeArrowheads="1"/>
          </p:cNvSpPr>
          <p:nvPr/>
        </p:nvSpPr>
        <p:spPr bwMode="auto">
          <a:xfrm>
            <a:off x="5895975" y="2119313"/>
            <a:ext cx="93663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505" name="Rectangle 65"/>
          <p:cNvSpPr>
            <a:spLocks noChangeArrowheads="1"/>
          </p:cNvSpPr>
          <p:nvPr/>
        </p:nvSpPr>
        <p:spPr bwMode="auto">
          <a:xfrm>
            <a:off x="5895975" y="2122488"/>
            <a:ext cx="635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000" b="1">
                <a:solidFill>
                  <a:srgbClr val="FFFF00"/>
                </a:solidFill>
                <a:latin typeface="Times New Roman" pitchFamily="18" charset="0"/>
              </a:rPr>
              <a:t>o</a:t>
            </a:r>
            <a:endParaRPr lang="en-US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1506" name="Rectangle 66"/>
          <p:cNvSpPr>
            <a:spLocks noChangeArrowheads="1"/>
          </p:cNvSpPr>
          <p:nvPr/>
        </p:nvSpPr>
        <p:spPr bwMode="auto">
          <a:xfrm>
            <a:off x="6169025" y="5330825"/>
            <a:ext cx="735013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507" name="Rectangle 67"/>
          <p:cNvSpPr>
            <a:spLocks noChangeArrowheads="1"/>
          </p:cNvSpPr>
          <p:nvPr/>
        </p:nvSpPr>
        <p:spPr bwMode="auto">
          <a:xfrm>
            <a:off x="5895975" y="5605463"/>
            <a:ext cx="733425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508" name="Rectangle 68"/>
          <p:cNvSpPr>
            <a:spLocks noChangeArrowheads="1"/>
          </p:cNvSpPr>
          <p:nvPr/>
        </p:nvSpPr>
        <p:spPr bwMode="auto">
          <a:xfrm>
            <a:off x="5621338" y="5880100"/>
            <a:ext cx="7334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509" name="Rectangle 69"/>
          <p:cNvSpPr>
            <a:spLocks noChangeArrowheads="1"/>
          </p:cNvSpPr>
          <p:nvPr/>
        </p:nvSpPr>
        <p:spPr bwMode="auto">
          <a:xfrm>
            <a:off x="3335338" y="4508500"/>
            <a:ext cx="6429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512" name="Rectangle 72"/>
          <p:cNvSpPr>
            <a:spLocks noChangeArrowheads="1"/>
          </p:cNvSpPr>
          <p:nvPr/>
        </p:nvSpPr>
        <p:spPr bwMode="auto">
          <a:xfrm>
            <a:off x="1568450" y="3467100"/>
            <a:ext cx="18415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61513" name="Rectangle 73"/>
          <p:cNvSpPr>
            <a:spLocks noChangeArrowheads="1"/>
          </p:cNvSpPr>
          <p:nvPr/>
        </p:nvSpPr>
        <p:spPr bwMode="auto">
          <a:xfrm rot="16200000">
            <a:off x="1353344" y="4882357"/>
            <a:ext cx="6096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1200" b="1">
                <a:solidFill>
                  <a:srgbClr val="FFFF00"/>
                </a:solidFill>
                <a:latin typeface="Times New Roman" pitchFamily="18" charset="0"/>
              </a:rPr>
              <a:t>Areas de </a:t>
            </a:r>
            <a:endParaRPr lang="es-ES_tradnl" sz="28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61514" name="Rectangle 74"/>
          <p:cNvSpPr>
            <a:spLocks noChangeArrowheads="1"/>
          </p:cNvSpPr>
          <p:nvPr/>
        </p:nvSpPr>
        <p:spPr bwMode="auto">
          <a:xfrm rot="16200000">
            <a:off x="1110456" y="3885407"/>
            <a:ext cx="109537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s-ES_tradnl" sz="1200" b="1">
                <a:solidFill>
                  <a:srgbClr val="FFFF00"/>
                </a:solidFill>
                <a:latin typeface="Times New Roman" pitchFamily="18" charset="0"/>
              </a:rPr>
              <a:t>Calidad  de Vida</a:t>
            </a:r>
            <a:endParaRPr lang="es-ES_tradnl" sz="28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59" name="5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60" name="5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39A5F-3AF6-411C-8DDE-5D38D008BA1E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19256" cy="1120676"/>
          </a:xfrm>
        </p:spPr>
        <p:txBody>
          <a:bodyPr/>
          <a:lstStyle/>
          <a:p>
            <a:pPr algn="ctr"/>
            <a:r>
              <a:rPr lang="es-ES" sz="3200" b="1" dirty="0" smtClean="0">
                <a:solidFill>
                  <a:srgbClr val="FFC000"/>
                </a:solidFill>
              </a:rPr>
              <a:t>IV. EL GRAN PROBLEMA</a:t>
            </a:r>
            <a:endParaRPr lang="es-ES" sz="3200" b="1" dirty="0">
              <a:solidFill>
                <a:srgbClr val="FFC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4895056"/>
          </a:xfrm>
        </p:spPr>
        <p:txBody>
          <a:bodyPr/>
          <a:lstStyle/>
          <a:p>
            <a:pPr algn="ctr">
              <a:buNone/>
            </a:pPr>
            <a:endParaRPr lang="es-ES" sz="2000" b="1" dirty="0" smtClean="0"/>
          </a:p>
          <a:p>
            <a:pPr algn="just"/>
            <a:r>
              <a:rPr lang="es-ES" sz="2400" b="1" u="sng" dirty="0" smtClean="0"/>
              <a:t>LOS INTERESES CONTRAPUESTOS</a:t>
            </a:r>
            <a:r>
              <a:rPr lang="es-ES" sz="2400" b="1" dirty="0" smtClean="0"/>
              <a:t>:</a:t>
            </a:r>
          </a:p>
          <a:p>
            <a:pPr algn="just">
              <a:buNone/>
            </a:pPr>
            <a:r>
              <a:rPr lang="es-ES" sz="1900" i="1" dirty="0" smtClean="0"/>
              <a:t>	- </a:t>
            </a:r>
            <a:r>
              <a:rPr lang="es-ES" sz="1900" dirty="0" smtClean="0">
                <a:effectLst/>
              </a:rPr>
              <a:t> </a:t>
            </a:r>
            <a:r>
              <a:rPr lang="es-ES" sz="1900" dirty="0" smtClean="0">
                <a:solidFill>
                  <a:srgbClr val="000000"/>
                </a:solidFill>
                <a:effectLst/>
              </a:rPr>
              <a:t>Por el biene</a:t>
            </a:r>
            <a:r>
              <a:rPr lang="es-ES" sz="2000" dirty="0" smtClean="0">
                <a:solidFill>
                  <a:srgbClr val="000000"/>
                </a:solidFill>
                <a:effectLst/>
              </a:rPr>
              <a:t>star material y la auto determinación.</a:t>
            </a:r>
          </a:p>
          <a:p>
            <a:pPr algn="just">
              <a:buNone/>
            </a:pPr>
            <a:r>
              <a:rPr lang="es-ES" sz="2000" dirty="0" smtClean="0">
                <a:solidFill>
                  <a:srgbClr val="000000"/>
                </a:solidFill>
                <a:effectLst/>
              </a:rPr>
              <a:t>	-  Por un bienestar mal entendido, en el que aquello que me limita se 	desecha.</a:t>
            </a:r>
          </a:p>
          <a:p>
            <a:pPr algn="just">
              <a:buNone/>
            </a:pPr>
            <a:r>
              <a:rPr lang="es-ES" sz="2000" dirty="0" smtClean="0">
                <a:solidFill>
                  <a:srgbClr val="000000"/>
                </a:solidFill>
                <a:effectLst/>
              </a:rPr>
              <a:t>	- Por la inclusión social de colectivos diversos a través del trabajo.</a:t>
            </a:r>
          </a:p>
          <a:p>
            <a:pPr algn="just">
              <a:buNone/>
            </a:pPr>
            <a:endParaRPr lang="es-ES" sz="2000" dirty="0" smtClean="0"/>
          </a:p>
          <a:p>
            <a:pPr algn="just"/>
            <a:r>
              <a:rPr lang="es-ES" sz="2400" b="1" u="sng" dirty="0" smtClean="0"/>
              <a:t>LA AUSENCIA DE CRITICA Y AUTO CRITICA COLECTIVA</a:t>
            </a:r>
            <a:r>
              <a:rPr lang="es-ES" sz="2400" b="1" dirty="0" smtClean="0"/>
              <a:t>:</a:t>
            </a:r>
          </a:p>
          <a:p>
            <a:pPr algn="just">
              <a:buNone/>
            </a:pPr>
            <a:r>
              <a:rPr lang="es-ES" sz="2400" b="1" dirty="0" smtClean="0"/>
              <a:t>	</a:t>
            </a:r>
            <a:r>
              <a:rPr lang="es-ES" sz="2400" dirty="0" smtClean="0">
                <a:solidFill>
                  <a:srgbClr val="000000"/>
                </a:solidFill>
                <a:effectLst/>
              </a:rPr>
              <a:t>- </a:t>
            </a:r>
            <a:r>
              <a:rPr lang="es-ES" sz="2000" dirty="0" smtClean="0">
                <a:solidFill>
                  <a:srgbClr val="000000"/>
                </a:solidFill>
                <a:effectLst/>
              </a:rPr>
              <a:t>De los “especialistas” o “pioneros” que piensan nada tienen que aprender.</a:t>
            </a:r>
          </a:p>
          <a:p>
            <a:pPr algn="just">
              <a:buNone/>
            </a:pPr>
            <a:r>
              <a:rPr lang="es-ES" sz="2000" dirty="0" smtClean="0">
                <a:solidFill>
                  <a:srgbClr val="000000"/>
                </a:solidFill>
                <a:effectLst/>
              </a:rPr>
              <a:t>	- Hacia quienes trabajan SIN VOCACION desde o para la Administración.</a:t>
            </a:r>
          </a:p>
          <a:p>
            <a:pPr algn="just">
              <a:buNone/>
            </a:pPr>
            <a:endParaRPr lang="es-ES" sz="2400" b="1" dirty="0" smtClean="0"/>
          </a:p>
          <a:p>
            <a:pPr algn="just">
              <a:buNone/>
            </a:pPr>
            <a:endParaRPr lang="es-ES" sz="1900" dirty="0" smtClean="0"/>
          </a:p>
          <a:p>
            <a:pPr algn="just">
              <a:buNone/>
            </a:pPr>
            <a:endParaRPr lang="es-ES" sz="2000" b="1" dirty="0" smtClean="0">
              <a:effectLst/>
            </a:endParaRPr>
          </a:p>
          <a:p>
            <a:pPr algn="just"/>
            <a:endParaRPr lang="es-ES" sz="2400" b="1" u="sng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2FD0-9882-4F9C-AEB3-B3443C482CFA}" type="slidenum">
              <a:rPr lang="es-ES" smtClean="0"/>
              <a:pPr/>
              <a:t>17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607024"/>
          </a:xfrm>
        </p:spPr>
        <p:txBody>
          <a:bodyPr/>
          <a:lstStyle/>
          <a:p>
            <a:pPr algn="ctr">
              <a:buNone/>
            </a:pPr>
            <a:endParaRPr lang="es-ES" sz="2000" b="1" dirty="0" smtClean="0"/>
          </a:p>
          <a:p>
            <a:pPr algn="just"/>
            <a:r>
              <a:rPr lang="es-ES" sz="2400" b="1" u="sng" dirty="0" smtClean="0"/>
              <a:t>LOS AUSENCIA DE CRITICA Y AUTO CRITICA COLECTIVA</a:t>
            </a:r>
            <a:r>
              <a:rPr lang="es-ES" sz="2400" b="1" dirty="0" smtClean="0"/>
              <a:t>:</a:t>
            </a:r>
          </a:p>
          <a:p>
            <a:pPr algn="just">
              <a:buNone/>
            </a:pPr>
            <a:r>
              <a:rPr lang="es-ES" sz="2400" b="1" dirty="0" smtClean="0"/>
              <a:t>	</a:t>
            </a:r>
            <a:r>
              <a:rPr lang="es-ES" sz="2400" dirty="0" smtClean="0">
                <a:solidFill>
                  <a:srgbClr val="000000"/>
                </a:solidFill>
                <a:effectLst/>
              </a:rPr>
              <a:t>- </a:t>
            </a:r>
            <a:r>
              <a:rPr lang="es-ES" sz="2000" dirty="0" smtClean="0">
                <a:solidFill>
                  <a:srgbClr val="000000"/>
                </a:solidFill>
                <a:effectLst/>
              </a:rPr>
              <a:t>De los cuerpos intermedios de la sociedad hacia las familias que asumen roles inadecuados.</a:t>
            </a:r>
          </a:p>
          <a:p>
            <a:pPr algn="just">
              <a:buNone/>
            </a:pPr>
            <a:r>
              <a:rPr lang="es-ES" sz="2000" dirty="0" smtClean="0">
                <a:solidFill>
                  <a:srgbClr val="000000"/>
                </a:solidFill>
                <a:effectLst/>
              </a:rPr>
              <a:t>	- De y hacia quienes utilizan la lástima o la discapacidad con imágenes para “vender” sus intereses más o menos legítimos.</a:t>
            </a:r>
          </a:p>
          <a:p>
            <a:pPr algn="just">
              <a:buNone/>
            </a:pPr>
            <a:r>
              <a:rPr lang="es-ES" sz="2000" dirty="0" smtClean="0">
                <a:solidFill>
                  <a:srgbClr val="000000"/>
                </a:solidFill>
                <a:effectLst/>
              </a:rPr>
              <a:t>	- De y hacia quienes generan opinión pública para resaltar el “perder” y no el “poder”; el “error “ y no la “oportunidad”.</a:t>
            </a:r>
          </a:p>
          <a:p>
            <a:pPr algn="just">
              <a:buNone/>
            </a:pPr>
            <a:r>
              <a:rPr lang="es-ES" sz="2000" dirty="0" smtClean="0">
                <a:solidFill>
                  <a:srgbClr val="000000"/>
                </a:solidFill>
                <a:effectLst/>
              </a:rPr>
              <a:t>	- De quienes gustan hacer de este tema una cuestión de confrontación de intereses personales o políticos y no impregnan su proceder del diálogo y la reflexión.</a:t>
            </a:r>
          </a:p>
          <a:p>
            <a:pPr algn="just">
              <a:buNone/>
            </a:pPr>
            <a:endParaRPr lang="es-ES" sz="2400" b="1" dirty="0" smtClean="0"/>
          </a:p>
          <a:p>
            <a:pPr algn="just">
              <a:buNone/>
            </a:pPr>
            <a:endParaRPr lang="es-ES" sz="1900" dirty="0" smtClean="0"/>
          </a:p>
          <a:p>
            <a:pPr algn="just">
              <a:buNone/>
            </a:pPr>
            <a:endParaRPr lang="es-ES" sz="2000" b="1" dirty="0" smtClean="0">
              <a:effectLst/>
            </a:endParaRPr>
          </a:p>
          <a:p>
            <a:pPr algn="just"/>
            <a:endParaRPr lang="es-ES" sz="2400" b="1" u="sng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2FD0-9882-4F9C-AEB3-B3443C482CFA}" type="slidenum">
              <a:rPr lang="es-ES" smtClean="0"/>
              <a:pPr/>
              <a:t>18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607024"/>
          </a:xfrm>
        </p:spPr>
        <p:txBody>
          <a:bodyPr/>
          <a:lstStyle/>
          <a:p>
            <a:pPr algn="ctr">
              <a:buNone/>
            </a:pPr>
            <a:endParaRPr lang="es-ES" sz="2000" b="1" dirty="0" smtClean="0"/>
          </a:p>
          <a:p>
            <a:pPr algn="just"/>
            <a:r>
              <a:rPr lang="es-ES" sz="2400" b="1" u="sng" dirty="0" smtClean="0"/>
              <a:t>LA SOSTENIBILIDAD DE LOS SERVICIOS</a:t>
            </a:r>
            <a:r>
              <a:rPr lang="es-ES" sz="2400" b="1" dirty="0" smtClean="0"/>
              <a:t>:</a:t>
            </a:r>
          </a:p>
          <a:p>
            <a:pPr algn="just">
              <a:buNone/>
            </a:pPr>
            <a:r>
              <a:rPr lang="es-ES" sz="2400" b="1" dirty="0" smtClean="0"/>
              <a:t>	</a:t>
            </a:r>
            <a:r>
              <a:rPr lang="es-ES" sz="2400" dirty="0" smtClean="0">
                <a:solidFill>
                  <a:srgbClr val="000000"/>
                </a:solidFill>
                <a:effectLst/>
              </a:rPr>
              <a:t>- </a:t>
            </a:r>
            <a:r>
              <a:rPr lang="es-ES" sz="2000" dirty="0" smtClean="0">
                <a:solidFill>
                  <a:srgbClr val="000000"/>
                </a:solidFill>
                <a:effectLst/>
              </a:rPr>
              <a:t>La importancia de elegir lo importante frente a lo urgente.</a:t>
            </a:r>
          </a:p>
          <a:p>
            <a:pPr algn="just">
              <a:buNone/>
            </a:pPr>
            <a:r>
              <a:rPr lang="es-ES" sz="2000" b="1" dirty="0" smtClean="0">
                <a:solidFill>
                  <a:srgbClr val="000000"/>
                </a:solidFill>
                <a:effectLst/>
              </a:rPr>
              <a:t>	- </a:t>
            </a:r>
            <a:r>
              <a:rPr lang="es-ES" sz="2000" dirty="0" smtClean="0">
                <a:solidFill>
                  <a:srgbClr val="000000"/>
                </a:solidFill>
                <a:effectLst/>
              </a:rPr>
              <a:t>La importancia de exigir justicia social y solidaridad: la aportación del usuario y, en su caso, las familias.</a:t>
            </a:r>
          </a:p>
          <a:p>
            <a:pPr algn="just">
              <a:buNone/>
            </a:pPr>
            <a:r>
              <a:rPr lang="es-ES" sz="2000" b="1" dirty="0" smtClean="0">
                <a:solidFill>
                  <a:srgbClr val="000000"/>
                </a:solidFill>
                <a:effectLst/>
              </a:rPr>
              <a:t>	</a:t>
            </a:r>
            <a:r>
              <a:rPr lang="es-ES" sz="2000" dirty="0" smtClean="0">
                <a:solidFill>
                  <a:srgbClr val="000000"/>
                </a:solidFill>
                <a:effectLst/>
              </a:rPr>
              <a:t>- La importancia de diferenciar lo que la familia y la sociedad civil debe hacer de lo que la Administración tiene que hacer.</a:t>
            </a:r>
          </a:p>
          <a:p>
            <a:pPr algn="just">
              <a:buNone/>
            </a:pPr>
            <a:r>
              <a:rPr lang="es-ES" sz="2000" b="1" dirty="0" smtClean="0">
                <a:solidFill>
                  <a:srgbClr val="000000"/>
                </a:solidFill>
                <a:effectLst/>
              </a:rPr>
              <a:t>	- </a:t>
            </a:r>
            <a:r>
              <a:rPr lang="es-ES" sz="2000" dirty="0" smtClean="0">
                <a:solidFill>
                  <a:srgbClr val="000000"/>
                </a:solidFill>
                <a:effectLst/>
              </a:rPr>
              <a:t>Los principios y valores frente a la fórmula: “el mayor bien para el mayor número”.</a:t>
            </a:r>
            <a:endParaRPr lang="es-ES" sz="2400" b="1" dirty="0" smtClean="0"/>
          </a:p>
          <a:p>
            <a:pPr algn="just">
              <a:buNone/>
            </a:pPr>
            <a:endParaRPr lang="es-ES" sz="1900" dirty="0" smtClean="0"/>
          </a:p>
          <a:p>
            <a:pPr algn="just">
              <a:buNone/>
            </a:pPr>
            <a:endParaRPr lang="es-ES" sz="2000" b="1" dirty="0" smtClean="0">
              <a:effectLst/>
            </a:endParaRPr>
          </a:p>
          <a:p>
            <a:pPr algn="just"/>
            <a:endParaRPr lang="es-ES" sz="2400" b="1" u="sng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2FD0-9882-4F9C-AEB3-B3443C482CFA}" type="slidenum">
              <a:rPr lang="es-ES" smtClean="0"/>
              <a:pPr/>
              <a:t>19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rgbClr val="FFC000"/>
                </a:solidFill>
              </a:rPr>
              <a:t>INDICE</a:t>
            </a:r>
            <a:endParaRPr lang="es-ES" dirty="0">
              <a:solidFill>
                <a:srgbClr val="FFC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400" b="1" dirty="0" smtClean="0"/>
              <a:t>I. Vivimos un momento histórico.</a:t>
            </a:r>
          </a:p>
          <a:p>
            <a:r>
              <a:rPr lang="es-ES" sz="2400" b="1" dirty="0" smtClean="0"/>
              <a:t>II. Discapacidad = Interacción (Salud x Factores contextuales).</a:t>
            </a:r>
          </a:p>
          <a:p>
            <a:r>
              <a:rPr lang="es-ES" sz="2400" b="1" dirty="0" smtClean="0"/>
              <a:t>III. ¿Es compatible lo que venimos haciendo con esto?</a:t>
            </a:r>
          </a:p>
          <a:p>
            <a:r>
              <a:rPr lang="es-ES" sz="2400" b="1" dirty="0" smtClean="0"/>
              <a:t>IV. El gran problema.</a:t>
            </a:r>
          </a:p>
          <a:p>
            <a:r>
              <a:rPr lang="es-ES" sz="2400" b="1" dirty="0" smtClean="0"/>
              <a:t>V. Que queremos en la DG.</a:t>
            </a:r>
          </a:p>
          <a:p>
            <a:r>
              <a:rPr lang="es-ES" sz="2400" b="1" dirty="0" smtClean="0"/>
              <a:t>VI. Un deseo</a:t>
            </a:r>
            <a:r>
              <a:rPr lang="es-ES" dirty="0" smtClean="0"/>
              <a:t> 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2FD0-9882-4F9C-AEB3-B3443C482CFA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19256" cy="1120676"/>
          </a:xfrm>
        </p:spPr>
        <p:txBody>
          <a:bodyPr/>
          <a:lstStyle/>
          <a:p>
            <a:pPr algn="ctr"/>
            <a:r>
              <a:rPr lang="es-ES" sz="3200" b="1" dirty="0" smtClean="0">
                <a:solidFill>
                  <a:srgbClr val="FFC000"/>
                </a:solidFill>
              </a:rPr>
              <a:t>V. QUÉ QUEREMOS EN LA DIRECCION GENERAL</a:t>
            </a:r>
            <a:endParaRPr lang="es-ES" sz="3200" b="1" dirty="0">
              <a:solidFill>
                <a:srgbClr val="FFC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607024"/>
          </a:xfrm>
        </p:spPr>
        <p:txBody>
          <a:bodyPr/>
          <a:lstStyle/>
          <a:p>
            <a:pPr algn="ctr">
              <a:buNone/>
            </a:pPr>
            <a:endParaRPr lang="es-ES" sz="2000" b="1" dirty="0" smtClean="0"/>
          </a:p>
          <a:p>
            <a:pPr algn="just"/>
            <a:r>
              <a:rPr lang="es-ES" sz="2400" b="1" u="sng" dirty="0" smtClean="0"/>
              <a:t>MISION.</a:t>
            </a:r>
          </a:p>
          <a:p>
            <a:pPr algn="just">
              <a:buNone/>
            </a:pPr>
            <a:r>
              <a:rPr lang="es-ES" sz="2000" b="1" dirty="0" smtClean="0"/>
              <a:t>	</a:t>
            </a:r>
            <a:r>
              <a:rPr lang="es-ES" sz="2000" dirty="0" smtClean="0"/>
              <a:t>Facilitar la igualdad de oportunidades y mejorar significativamente la calidad de vida de las personas con discapacidad y sus familias en Castilla-La Mancha.</a:t>
            </a:r>
          </a:p>
          <a:p>
            <a:pPr algn="just"/>
            <a:r>
              <a:rPr lang="es-ES" sz="2400" b="1" u="sng" dirty="0" smtClean="0"/>
              <a:t>VISION</a:t>
            </a:r>
            <a:r>
              <a:rPr lang="es-ES" sz="2400" b="1" dirty="0" smtClean="0"/>
              <a:t>.</a:t>
            </a:r>
          </a:p>
          <a:p>
            <a:pPr algn="just">
              <a:buNone/>
            </a:pPr>
            <a:r>
              <a:rPr lang="es-ES" sz="2000" b="1" dirty="0" smtClean="0"/>
              <a:t>	</a:t>
            </a:r>
            <a:r>
              <a:rPr lang="es-ES" sz="2000" dirty="0" smtClean="0">
                <a:effectLst/>
              </a:rPr>
              <a:t>Una Comunidad que valora a todos sus miembros, que les otorga respeto, reconociendo su dignidad garantizando los derechos a todos y su igualdad de oportunidades, que promueve desde la justicia social acciones la autonomía de las personas y su libre desarrollo de la personalidad a partir de nuevos valores sociales y principios de actuación general en la gestión de lo público y en el trabajo de los profesionales y personal de la Administración.</a:t>
            </a:r>
            <a:endParaRPr lang="es-ES" sz="2000" b="1" u="sng" dirty="0" smtClean="0"/>
          </a:p>
          <a:p>
            <a:pPr algn="just"/>
            <a:endParaRPr lang="es-ES" sz="2400" b="1" dirty="0" smtClean="0"/>
          </a:p>
          <a:p>
            <a:pPr algn="just">
              <a:buNone/>
            </a:pPr>
            <a:endParaRPr lang="es-ES" sz="1900" dirty="0" smtClean="0"/>
          </a:p>
          <a:p>
            <a:pPr algn="just">
              <a:buNone/>
            </a:pPr>
            <a:endParaRPr lang="es-ES" sz="2000" b="1" dirty="0" smtClean="0">
              <a:effectLst/>
            </a:endParaRPr>
          </a:p>
          <a:p>
            <a:pPr algn="just"/>
            <a:endParaRPr lang="es-ES" sz="2400" b="1" u="sng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"Castilla La Mancha: para todos, con todos"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2FD0-9882-4F9C-AEB3-B3443C482CFA}" type="slidenum">
              <a:rPr lang="es-ES" smtClean="0"/>
              <a:pPr/>
              <a:t>20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s-ES" sz="2800" b="1" dirty="0" smtClean="0"/>
              <a:t> </a:t>
            </a:r>
            <a:r>
              <a:rPr lang="es-ES" sz="2800" b="1" u="sng" dirty="0" smtClean="0"/>
              <a:t>Principios </a:t>
            </a:r>
            <a:r>
              <a:rPr lang="es-ES" sz="2800" b="1" u="sng" dirty="0"/>
              <a:t>de </a:t>
            </a:r>
            <a:r>
              <a:rPr lang="es-ES" sz="2800" b="1" u="sng" dirty="0" smtClean="0"/>
              <a:t>actuación general</a:t>
            </a:r>
            <a:endParaRPr lang="es-ES" sz="2800" b="1" u="sng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556792"/>
            <a:ext cx="7543800" cy="4312196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Char char="-"/>
            </a:pPr>
            <a:r>
              <a:rPr lang="es-ES_tradnl" sz="2000" dirty="0" smtClean="0"/>
              <a:t>Promover </a:t>
            </a:r>
            <a:r>
              <a:rPr lang="es-ES_tradnl" sz="2000" dirty="0"/>
              <a:t>entre los profesionales </a:t>
            </a:r>
            <a:r>
              <a:rPr lang="es-ES_tradnl" sz="2000" dirty="0">
                <a:solidFill>
                  <a:srgbClr val="FBCDF8"/>
                </a:solidFill>
              </a:rPr>
              <a:t>actitudes adecuadas</a:t>
            </a:r>
            <a:r>
              <a:rPr lang="es-ES_tradnl" sz="2000" dirty="0"/>
              <a:t> y la </a:t>
            </a:r>
            <a:r>
              <a:rPr lang="es-ES_tradnl" sz="2000" dirty="0">
                <a:solidFill>
                  <a:srgbClr val="FBCDF8"/>
                </a:solidFill>
              </a:rPr>
              <a:t>competencia necesaria</a:t>
            </a:r>
            <a:r>
              <a:rPr lang="es-ES_tradnl" sz="2000" dirty="0"/>
              <a:t> para ejecutar su labor </a:t>
            </a:r>
            <a:r>
              <a:rPr lang="es-ES_tradnl" sz="2000" dirty="0" smtClean="0"/>
              <a:t>profesional.</a:t>
            </a:r>
          </a:p>
          <a:p>
            <a:pPr algn="just">
              <a:lnSpc>
                <a:spcPct val="80000"/>
              </a:lnSpc>
              <a:buNone/>
            </a:pPr>
            <a:endParaRPr lang="es-ES_tradnl" sz="2000" dirty="0" smtClean="0"/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es-ES_tradnl" sz="2000" dirty="0" smtClean="0">
                <a:solidFill>
                  <a:srgbClr val="FBCDF8"/>
                </a:solidFill>
              </a:rPr>
              <a:t>Compromiso </a:t>
            </a:r>
            <a:r>
              <a:rPr lang="es-ES_tradnl" sz="2000" dirty="0">
                <a:solidFill>
                  <a:srgbClr val="FBCDF8"/>
                </a:solidFill>
              </a:rPr>
              <a:t>con la formación</a:t>
            </a:r>
            <a:r>
              <a:rPr lang="es-ES_tradnl" sz="2000" dirty="0"/>
              <a:t> de los profesionales como herramienta necesaria en un proceso de mejora de la </a:t>
            </a:r>
            <a:r>
              <a:rPr lang="es-ES_tradnl" sz="2000" dirty="0" smtClean="0"/>
              <a:t>calidad.</a:t>
            </a:r>
          </a:p>
          <a:p>
            <a:pPr algn="just">
              <a:lnSpc>
                <a:spcPct val="80000"/>
              </a:lnSpc>
              <a:buNone/>
            </a:pPr>
            <a:endParaRPr lang="es-ES_tradnl" sz="2000" dirty="0" smtClean="0"/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es-ES" sz="2000" dirty="0" smtClean="0">
                <a:sym typeface="Monotype Sorts"/>
              </a:rPr>
              <a:t>Compromiso </a:t>
            </a:r>
            <a:r>
              <a:rPr lang="es-ES" sz="2000" dirty="0">
                <a:sym typeface="Monotype Sorts"/>
              </a:rPr>
              <a:t>de “escucha activa” hacia las personas con discapacidad y sus </a:t>
            </a:r>
            <a:r>
              <a:rPr lang="es-ES" sz="2000" dirty="0" smtClean="0">
                <a:sym typeface="Monotype Sorts"/>
              </a:rPr>
              <a:t>familias.</a:t>
            </a:r>
          </a:p>
          <a:p>
            <a:pPr algn="just">
              <a:lnSpc>
                <a:spcPct val="80000"/>
              </a:lnSpc>
              <a:buNone/>
            </a:pPr>
            <a:endParaRPr lang="es-ES" sz="2000" dirty="0" smtClean="0">
              <a:sym typeface="Monotype Sorts"/>
            </a:endParaRP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es-ES_tradnl" sz="2000" dirty="0" smtClean="0">
                <a:solidFill>
                  <a:srgbClr val="FBCDF8"/>
                </a:solidFill>
              </a:rPr>
              <a:t>Compromiso </a:t>
            </a:r>
            <a:r>
              <a:rPr lang="es-ES_tradnl" sz="2000" dirty="0">
                <a:solidFill>
                  <a:srgbClr val="FBCDF8"/>
                </a:solidFill>
              </a:rPr>
              <a:t>de innovación</a:t>
            </a:r>
            <a:r>
              <a:rPr lang="es-ES_tradnl" sz="2000" dirty="0"/>
              <a:t> basada en la investigación de las necesidades de las personas con </a:t>
            </a:r>
            <a:r>
              <a:rPr lang="es-ES_tradnl" sz="2000" dirty="0" smtClean="0"/>
              <a:t>discapacidad.</a:t>
            </a:r>
          </a:p>
          <a:p>
            <a:pPr algn="just">
              <a:lnSpc>
                <a:spcPct val="80000"/>
              </a:lnSpc>
              <a:buFontTx/>
              <a:buChar char="-"/>
            </a:pPr>
            <a:endParaRPr lang="es-ES_tradnl" sz="2000" dirty="0" smtClean="0"/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es-ES_tradnl" sz="2000" dirty="0" smtClean="0"/>
              <a:t>Prevenir antes que intervenir: la importancia de la atención temprana y un diagnóstico precoz: los números record de 2013.</a:t>
            </a:r>
          </a:p>
          <a:p>
            <a:pPr>
              <a:lnSpc>
                <a:spcPct val="80000"/>
              </a:lnSpc>
              <a:buNone/>
            </a:pPr>
            <a:endParaRPr lang="es-ES_tradnl" sz="2000" dirty="0" smtClean="0"/>
          </a:p>
          <a:p>
            <a:pPr>
              <a:lnSpc>
                <a:spcPct val="80000"/>
              </a:lnSpc>
              <a:buFontTx/>
              <a:buChar char="-"/>
            </a:pPr>
            <a:endParaRPr lang="es-ES_tradnl" sz="2000" dirty="0"/>
          </a:p>
          <a:p>
            <a:pPr>
              <a:lnSpc>
                <a:spcPct val="80000"/>
              </a:lnSpc>
            </a:pPr>
            <a:endParaRPr lang="es-ES" sz="2000" dirty="0">
              <a:sym typeface="Monotype Sorts"/>
            </a:endParaRPr>
          </a:p>
          <a:p>
            <a:pPr>
              <a:lnSpc>
                <a:spcPct val="80000"/>
              </a:lnSpc>
            </a:pPr>
            <a:endParaRPr lang="es-ES" sz="2000" dirty="0">
              <a:sym typeface="Monotype Sort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2FD0-9882-4F9C-AEB3-B3443C482CFA}" type="slidenum">
              <a:rPr lang="es-ES" smtClean="0"/>
              <a:pPr/>
              <a:t>21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s-ES" sz="2800" b="1" dirty="0" smtClean="0"/>
              <a:t> </a:t>
            </a:r>
            <a:r>
              <a:rPr lang="es-ES" sz="2800" b="1" u="sng" dirty="0" smtClean="0"/>
              <a:t>Principios </a:t>
            </a:r>
            <a:r>
              <a:rPr lang="es-ES" sz="2800" b="1" u="sng" dirty="0"/>
              <a:t>de </a:t>
            </a:r>
            <a:r>
              <a:rPr lang="es-ES" sz="2800" b="1" u="sng" dirty="0" smtClean="0"/>
              <a:t>actuación general</a:t>
            </a:r>
            <a:endParaRPr lang="es-ES" sz="2800" b="1" u="sng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556792"/>
            <a:ext cx="7543800" cy="4312196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es-ES_tradnl" sz="1800" b="1" dirty="0" smtClean="0"/>
              <a:t>-	Promover la autonomía personal en vez de meros subsidios.</a:t>
            </a:r>
          </a:p>
          <a:p>
            <a:pPr>
              <a:lnSpc>
                <a:spcPct val="80000"/>
              </a:lnSpc>
              <a:buNone/>
            </a:pPr>
            <a:endParaRPr lang="es-ES_tradnl" sz="1800" b="1" dirty="0" smtClean="0"/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es-ES_tradnl" sz="1800" b="1" dirty="0" smtClean="0">
                <a:solidFill>
                  <a:srgbClr val="FBCDF8"/>
                </a:solidFill>
              </a:rPr>
              <a:t>Concienciar a todos los poderes públicos la importancia de que cada uno asuma la financiación de aquello que le compete.</a:t>
            </a:r>
          </a:p>
          <a:p>
            <a:pPr algn="just">
              <a:lnSpc>
                <a:spcPct val="80000"/>
              </a:lnSpc>
              <a:buFontTx/>
              <a:buChar char="-"/>
            </a:pPr>
            <a:endParaRPr lang="es-ES_tradnl" sz="1800" b="1" dirty="0" smtClean="0">
              <a:solidFill>
                <a:srgbClr val="FBCDF8"/>
              </a:solidFill>
            </a:endParaRP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es-ES_tradnl" sz="1800" b="1" dirty="0" smtClean="0">
                <a:solidFill>
                  <a:srgbClr val="FBCDF8"/>
                </a:solidFill>
              </a:rPr>
              <a:t>Capacitar vs. Ocupar el tiempo: por un nuevo modelo de centros ocupacionales.</a:t>
            </a:r>
          </a:p>
          <a:p>
            <a:pPr algn="just">
              <a:lnSpc>
                <a:spcPct val="80000"/>
              </a:lnSpc>
              <a:buNone/>
            </a:pPr>
            <a:endParaRPr lang="es-ES_tradnl" sz="1800" b="1" dirty="0" smtClean="0">
              <a:solidFill>
                <a:srgbClr val="FBCDF8"/>
              </a:solidFill>
            </a:endParaRPr>
          </a:p>
          <a:p>
            <a:pPr algn="just">
              <a:lnSpc>
                <a:spcPct val="80000"/>
              </a:lnSpc>
              <a:buNone/>
            </a:pPr>
            <a:r>
              <a:rPr lang="es-ES_tradnl" sz="1800" b="1" dirty="0" smtClean="0">
                <a:solidFill>
                  <a:srgbClr val="FBCDF8"/>
                </a:solidFill>
              </a:rPr>
              <a:t>- 	Vigilar que la tutela sea siempre la última opción.</a:t>
            </a:r>
            <a:endParaRPr lang="es-ES_tradnl" sz="1800" b="1" dirty="0" smtClean="0"/>
          </a:p>
          <a:p>
            <a:pPr>
              <a:lnSpc>
                <a:spcPct val="80000"/>
              </a:lnSpc>
              <a:buNone/>
            </a:pPr>
            <a:endParaRPr lang="es-ES_tradnl" sz="1800" b="1" dirty="0" smtClean="0"/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es-ES" sz="1800" b="1" dirty="0" smtClean="0">
                <a:sym typeface="Monotype Sorts"/>
              </a:rPr>
              <a:t>Garantizar la atención directa de quienes gozan de un derecho y, en primer lugar, de quienes más lo necesitan:  tras la crisis hay más servicios de atención directa: </a:t>
            </a:r>
          </a:p>
          <a:p>
            <a:pPr algn="ctr">
              <a:lnSpc>
                <a:spcPct val="80000"/>
              </a:lnSpc>
              <a:buNone/>
            </a:pPr>
            <a:r>
              <a:rPr lang="es-ES" sz="1800" b="1" dirty="0" smtClean="0">
                <a:sym typeface="Monotype Sorts"/>
              </a:rPr>
              <a:t>	“</a:t>
            </a:r>
            <a:r>
              <a:rPr lang="es-ES" sz="1800" dirty="0" smtClean="0">
                <a:solidFill>
                  <a:srgbClr val="FFC000"/>
                </a:solidFill>
                <a:sym typeface="Monotype Sorts"/>
              </a:rPr>
              <a:t>más plazas en centros de día; más plazas de daño cerebral sobrevenido; más plazas en viviendas tuteladas; más centros de atención temprana; más plazas para discapacitados gravemente afectados.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es-ES_tradnl" sz="2000" dirty="0"/>
          </a:p>
          <a:p>
            <a:pPr>
              <a:lnSpc>
                <a:spcPct val="80000"/>
              </a:lnSpc>
            </a:pPr>
            <a:endParaRPr lang="es-ES" sz="2000" dirty="0">
              <a:sym typeface="Monotype Sorts"/>
            </a:endParaRPr>
          </a:p>
          <a:p>
            <a:pPr>
              <a:lnSpc>
                <a:spcPct val="80000"/>
              </a:lnSpc>
            </a:pPr>
            <a:endParaRPr lang="es-ES" sz="2000" dirty="0">
              <a:sym typeface="Monotype Sort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2FD0-9882-4F9C-AEB3-B3443C482CFA}" type="slidenum">
              <a:rPr lang="es-ES" smtClean="0"/>
              <a:pPr/>
              <a:t>22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800" dirty="0" smtClean="0">
                <a:solidFill>
                  <a:srgbClr val="FFC000"/>
                </a:solidFill>
                <a:effectLst/>
              </a:rPr>
              <a:t>VI.	UN COMPROMISO</a:t>
            </a:r>
            <a:endParaRPr lang="es-ES" sz="3800" dirty="0">
              <a:solidFill>
                <a:srgbClr val="FFC000"/>
              </a:solidFill>
              <a:effectLst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lang="es-ES" sz="4000" dirty="0" smtClean="0"/>
              <a:t>“Humildad para aprender, constancia hasta llegar”</a:t>
            </a:r>
            <a:endParaRPr lang="es-ES" sz="40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2FD0-9882-4F9C-AEB3-B3443C482CFA}" type="slidenum">
              <a:rPr lang="es-ES" smtClean="0"/>
              <a:pPr/>
              <a:t>23</a:t>
            </a:fld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600" b="1" dirty="0" smtClean="0">
                <a:solidFill>
                  <a:srgbClr val="FFC000"/>
                </a:solidFill>
              </a:rPr>
              <a:t>I. </a:t>
            </a:r>
            <a:r>
              <a:rPr lang="es-ES" sz="3600" b="1" i="1" dirty="0" smtClean="0">
                <a:solidFill>
                  <a:srgbClr val="FFC000"/>
                </a:solidFill>
              </a:rPr>
              <a:t>Vivimos un momento histórico</a:t>
            </a:r>
            <a:endParaRPr lang="es-ES" sz="3600" b="1" dirty="0">
              <a:solidFill>
                <a:srgbClr val="FFC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800" b="1" dirty="0" smtClean="0">
                <a:effectLst/>
              </a:rPr>
              <a:t>Respeto a quienes rompieron brecha.</a:t>
            </a:r>
          </a:p>
          <a:p>
            <a:r>
              <a:rPr lang="es-ES" sz="2800" b="1" dirty="0" smtClean="0">
                <a:effectLst/>
              </a:rPr>
              <a:t>Consideración a los avances legislativos.</a:t>
            </a:r>
          </a:p>
          <a:p>
            <a:r>
              <a:rPr lang="es-ES" sz="2800" b="1" dirty="0" smtClean="0">
                <a:effectLst/>
              </a:rPr>
              <a:t>Convicción de que la evolución de la percepción de la discapacidad es una línea</a:t>
            </a:r>
          </a:p>
          <a:p>
            <a:pPr>
              <a:buNone/>
            </a:pPr>
            <a:r>
              <a:rPr lang="es-ES" sz="2800" b="1" dirty="0" smtClean="0">
                <a:effectLst/>
              </a:rPr>
              <a:t>	paralela a la evolución tecnológica:</a:t>
            </a:r>
          </a:p>
          <a:p>
            <a:pPr>
              <a:buNone/>
            </a:pPr>
            <a:r>
              <a:rPr lang="es-ES" dirty="0" smtClean="0"/>
              <a:t>	</a:t>
            </a:r>
            <a:r>
              <a:rPr lang="es-ES" sz="2400" b="1" dirty="0" smtClean="0"/>
              <a:t>- </a:t>
            </a:r>
            <a:r>
              <a:rPr lang="es-ES" sz="2400" b="1" dirty="0" smtClean="0">
                <a:solidFill>
                  <a:srgbClr val="92D050"/>
                </a:solidFill>
              </a:rPr>
              <a:t>De los 80 al 2030.</a:t>
            </a:r>
          </a:p>
          <a:p>
            <a:pPr>
              <a:buNone/>
            </a:pPr>
            <a:r>
              <a:rPr lang="es-ES" sz="2400" b="1" dirty="0" smtClean="0">
                <a:solidFill>
                  <a:srgbClr val="92D050"/>
                </a:solidFill>
              </a:rPr>
              <a:t>	- Tecnología y Discapacidad… hay algo en común.</a:t>
            </a:r>
            <a:endParaRPr lang="es-ES" sz="2400" b="1" dirty="0">
              <a:solidFill>
                <a:srgbClr val="92D050"/>
              </a:solidFill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55650" y="2636838"/>
            <a:ext cx="98456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sz="3600" b="1" i="1" dirty="0">
                <a:latin typeface="Arial" charset="0"/>
              </a:rPr>
              <a:t>  </a:t>
            </a:r>
            <a:endParaRPr lang="es-ES" sz="3600" b="1" i="1" dirty="0">
              <a:solidFill>
                <a:srgbClr val="FFC000"/>
              </a:solidFill>
              <a:latin typeface="Arial" charset="0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2FD0-9882-4F9C-AEB3-B3443C482CFA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3200" b="1" dirty="0" smtClean="0">
                <a:solidFill>
                  <a:srgbClr val="FFC000"/>
                </a:solidFill>
              </a:rPr>
              <a:t>II. DISCAPACIDAD = INTERACCION (SALUD X FACTORES CONTEXTUALES)</a:t>
            </a:r>
            <a:endParaRPr lang="es-ES" sz="3200" b="1" dirty="0">
              <a:solidFill>
                <a:srgbClr val="FFC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s-ES" b="1" dirty="0" smtClean="0"/>
              <a:t>La salud.</a:t>
            </a:r>
          </a:p>
          <a:p>
            <a:pPr algn="ctr"/>
            <a:r>
              <a:rPr lang="es-ES" b="1" dirty="0" smtClean="0"/>
              <a:t>El contexto personal, individual, familiar , social y ambiental.</a:t>
            </a:r>
          </a:p>
          <a:p>
            <a:pPr algn="ctr"/>
            <a:r>
              <a:rPr lang="es-ES" b="1" i="1" dirty="0" smtClean="0"/>
              <a:t>“De la discapacidad personal a la discapacidad circunstancial”</a:t>
            </a:r>
          </a:p>
          <a:p>
            <a:pPr algn="ctr"/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2FD0-9882-4F9C-AEB3-B3443C482CFA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2286000"/>
            <a:ext cx="762000" cy="4572000"/>
          </a:xfrm>
          <a:prstGeom prst="rect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_tradnl" sz="2400">
              <a:solidFill>
                <a:srgbClr val="993366"/>
              </a:solidFill>
              <a:latin typeface="Times New Roman" pitchFamily="18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50000">
                <a:srgbClr val="9966FF"/>
              </a:gs>
              <a:gs pos="100000">
                <a:srgbClr val="FF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343400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s-ES_tradnl" sz="2400">
              <a:latin typeface="Times New Roman" pitchFamily="18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331913" y="620713"/>
            <a:ext cx="7010400" cy="5601533"/>
          </a:xfrm>
          <a:prstGeom prst="rect">
            <a:avLst/>
          </a:prstGeom>
          <a:noFill/>
          <a:ln w="3175" cap="rnd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2800" b="1" dirty="0" smtClean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LA </a:t>
            </a:r>
            <a:r>
              <a:rPr lang="es-ES_tradnl" sz="2800" b="1" dirty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DISCAPACIDAD ES UNA MERA CIRCUNSTANCIA DE LA PERSONA</a:t>
            </a:r>
            <a:r>
              <a:rPr lang="es-ES_tradnl" sz="2000" b="1" dirty="0" smtClean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.</a:t>
            </a:r>
          </a:p>
          <a:p>
            <a:pPr algn="ctr" eaLnBrk="0" hangingPunct="0">
              <a:spcBef>
                <a:spcPct val="50000"/>
              </a:spcBef>
            </a:pPr>
            <a:endParaRPr lang="es-ES_tradnl" sz="2000" b="1" dirty="0" smtClean="0">
              <a:solidFill>
                <a:schemeClr val="accent4">
                  <a:lumMod val="10000"/>
                </a:schemeClr>
              </a:solidFill>
              <a:latin typeface="Arial" charset="0"/>
            </a:endParaRPr>
          </a:p>
          <a:p>
            <a:pPr algn="just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s-ES_tradnl" sz="2000" dirty="0" smtClean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 </a:t>
            </a:r>
            <a:r>
              <a:rPr lang="es-ES_tradnl" sz="2000" b="1" dirty="0" smtClean="0">
                <a:latin typeface="Arial" charset="0"/>
              </a:rPr>
              <a:t>“ </a:t>
            </a:r>
            <a:r>
              <a:rPr lang="es-ES_tradnl" sz="2000" b="1" i="1" dirty="0" smtClean="0">
                <a:latin typeface="Arial" charset="0"/>
              </a:rPr>
              <a:t>De la discapacidad de la persona a las   circunstancias de las personas”.</a:t>
            </a:r>
          </a:p>
          <a:p>
            <a:pPr algn="just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s-ES_tradnl" sz="2000" b="1" i="1" dirty="0" smtClean="0">
                <a:latin typeface="Arial" charset="0"/>
              </a:rPr>
              <a:t> “De la asistencia a la independencia”.</a:t>
            </a:r>
          </a:p>
          <a:p>
            <a:pPr algn="just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s-ES_tradnl" sz="2000" b="1" i="1" dirty="0" smtClean="0">
                <a:latin typeface="Arial" charset="0"/>
              </a:rPr>
              <a:t> “ De la ayuda para proteger al APOYO para vencer”.</a:t>
            </a:r>
          </a:p>
          <a:p>
            <a:pPr algn="just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s-ES_tradnl" sz="2000" b="1" i="1" dirty="0" smtClean="0">
                <a:latin typeface="Arial" charset="0"/>
              </a:rPr>
              <a:t> “De la anulación tuitiva a la realidad creativa: primero existe una persona con posibilidades, no una ecuación de improbabilidades a partir de limitaciones”.</a:t>
            </a:r>
          </a:p>
          <a:p>
            <a:pPr algn="just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s-ES_tradnl" sz="2000" b="1" i="1" dirty="0" smtClean="0">
                <a:latin typeface="Arial" charset="0"/>
              </a:rPr>
              <a:t>“De la limitación como negación a la limitación como oportunidad”. Cada persona es distinta y singular.</a:t>
            </a:r>
          </a:p>
          <a:p>
            <a:pPr algn="just" eaLnBrk="0" hangingPunct="0">
              <a:spcBef>
                <a:spcPct val="50000"/>
              </a:spcBef>
              <a:buFont typeface="Arial" pitchFamily="34" charset="0"/>
              <a:buChar char="•"/>
            </a:pPr>
            <a:endParaRPr lang="es-ES_tradnl" sz="2800" dirty="0">
              <a:solidFill>
                <a:schemeClr val="accent4">
                  <a:lumMod val="10000"/>
                </a:schemeClr>
              </a:solidFill>
              <a:latin typeface="Arial" charset="0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7FFFE-68F9-4C0E-A73B-6C06AAB9917E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2286000"/>
            <a:ext cx="762000" cy="4572000"/>
          </a:xfrm>
          <a:prstGeom prst="rect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_tradnl" sz="2400">
              <a:solidFill>
                <a:srgbClr val="993366"/>
              </a:solidFill>
              <a:latin typeface="Arial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50000">
                <a:srgbClr val="9966FF"/>
              </a:gs>
              <a:gs pos="100000">
                <a:srgbClr val="FF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4343400" y="41894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s-ES_tradnl" sz="2400">
              <a:latin typeface="Arial" charset="0"/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990600" y="685800"/>
            <a:ext cx="7772400" cy="6986528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s-ES_tradnl" sz="3200" b="1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No </a:t>
            </a:r>
            <a:r>
              <a:rPr lang="es-ES_tradnl" sz="3200" b="1" dirty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existe un grupo de “personas discapacitadas” y otros que no lo son</a:t>
            </a:r>
            <a:r>
              <a:rPr lang="es-ES_tradnl" sz="3200" b="1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</a:pPr>
            <a:endParaRPr lang="es-ES_tradnl" sz="2200" b="1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just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s-ES_tradnl" sz="2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“ De la discapacidad de algunos a la discapacidad en todos”.</a:t>
            </a:r>
          </a:p>
          <a:p>
            <a:pPr algn="just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s-ES_tradnl" sz="2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“De la agrupación de discapacidades para defenderse a la organización para entenderse”.</a:t>
            </a:r>
          </a:p>
          <a:p>
            <a:pPr algn="just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s-ES_tradnl" sz="2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“ De la estricta competición a la convencida compenetración”:</a:t>
            </a:r>
          </a:p>
          <a:p>
            <a:pPr algn="just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s-ES_tradnl" sz="2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 paradoja: una nueva acción social con claves modernas de gestión personal y empresarial, donde la debilidad es una oportunidad; la amenaza bien llevada, el origen de una futura fortaleza</a:t>
            </a:r>
            <a:endParaRPr lang="es-ES_tradnl" sz="2000" b="1" dirty="0" smtClean="0">
              <a:solidFill>
                <a:schemeClr val="tx2"/>
              </a:solidFill>
              <a:latin typeface="Arial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s-ES_tradnl" sz="3200" b="1" dirty="0" smtClean="0">
              <a:solidFill>
                <a:schemeClr val="accent4">
                  <a:lumMod val="1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s-ES_tradnl" sz="3200" b="1" dirty="0">
              <a:solidFill>
                <a:schemeClr val="accent4">
                  <a:lumMod val="1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7FFFE-68F9-4C0E-A73B-6C06AAB9917E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2286000"/>
            <a:ext cx="762000" cy="4572000"/>
          </a:xfrm>
          <a:prstGeom prst="rect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_tradnl" sz="2400">
              <a:solidFill>
                <a:srgbClr val="993366"/>
              </a:solidFill>
              <a:latin typeface="Arial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50000">
                <a:srgbClr val="9966FF"/>
              </a:gs>
              <a:gs pos="100000">
                <a:srgbClr val="FF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4343400" y="41894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s-ES_tradnl" sz="2400">
              <a:latin typeface="Arial" charset="0"/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990600" y="685800"/>
            <a:ext cx="7772400" cy="7632859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sz="3400" b="1" dirty="0" smtClean="0">
                <a:solidFill>
                  <a:schemeClr val="accent4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Los entornos óptimos ofrecen oportunidades</a:t>
            </a:r>
          </a:p>
          <a:p>
            <a:pPr algn="just" eaLnBrk="0" hangingPunct="0">
              <a:spcBef>
                <a:spcPct val="50000"/>
              </a:spcBef>
            </a:pPr>
            <a:endParaRPr lang="es-ES_tradnl" sz="2200" b="1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just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s-ES_tradnl" sz="22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“De la limitación como un por qué sin matices a la limitación con pluralidad causal, con un para qué y/o un hasta qué”:</a:t>
            </a:r>
          </a:p>
          <a:p>
            <a:pPr algn="just" eaLnBrk="0" hangingPunct="0">
              <a:spcBef>
                <a:spcPct val="50000"/>
              </a:spcBef>
              <a:buFont typeface="Arial" pitchFamily="34" charset="0"/>
              <a:buChar char="•"/>
            </a:pPr>
            <a:endParaRPr lang="es-ES_tradnl" sz="2200" b="1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s-ES_tradnl" sz="2400" b="1" i="1" dirty="0" smtClean="0">
                <a:latin typeface="Arial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s-ES_tradnl" sz="2400" b="1" i="1" dirty="0" smtClean="0">
                <a:latin typeface="Arial" charset="0"/>
              </a:rPr>
              <a:t>“Las limitaciones no determinan y, sin embargo, pueden ser un condicionante positivo si concurren adecuadas actitudes y un entorno óptimo”:</a:t>
            </a:r>
          </a:p>
          <a:p>
            <a:pPr algn="ctr" eaLnBrk="0" hangingPunct="0">
              <a:spcBef>
                <a:spcPct val="50000"/>
              </a:spcBef>
            </a:pPr>
            <a:endParaRPr lang="es-ES_tradnl" sz="2000" b="1" i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just" eaLnBrk="0" hangingPunct="0">
              <a:spcBef>
                <a:spcPct val="50000"/>
              </a:spcBef>
              <a:buFont typeface="Arial" pitchFamily="34" charset="0"/>
              <a:buChar char="•"/>
            </a:pPr>
            <a:endParaRPr lang="es-ES_tradnl" sz="2200" b="1" i="1" dirty="0" smtClean="0">
              <a:solidFill>
                <a:schemeClr val="tx2"/>
              </a:solidFill>
              <a:latin typeface="Arial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s-ES_tradnl" sz="3200" b="1" dirty="0" smtClean="0">
              <a:solidFill>
                <a:schemeClr val="accent4">
                  <a:lumMod val="1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s-ES_tradnl" sz="3200" b="1" dirty="0">
              <a:solidFill>
                <a:schemeClr val="accent4">
                  <a:lumMod val="1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7FFFE-68F9-4C0E-A73B-6C06AAB9917E}" type="slidenum">
              <a:rPr lang="es-ES" smtClean="0"/>
              <a:pPr/>
              <a:t>7</a:t>
            </a:fld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1187624" y="3573016"/>
            <a:ext cx="7128792" cy="923330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b="1" i="1" dirty="0" smtClean="0">
                <a:solidFill>
                  <a:srgbClr val="000000"/>
                </a:solidFill>
                <a:latin typeface="Arial" charset="0"/>
              </a:rPr>
              <a:t>Las limitaciones son siempre relativas al medio en el que se desenvuelven y a los medios de que dispone quien las tiene. Con medios óptimos, las cosas son distintas.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2286000"/>
            <a:ext cx="762000" cy="4572000"/>
          </a:xfrm>
          <a:prstGeom prst="rect">
            <a:avLst/>
          </a:prstGeom>
          <a:gradFill rotWithShape="0">
            <a:gsLst>
              <a:gs pos="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_tradnl" sz="4800">
              <a:solidFill>
                <a:srgbClr val="993366"/>
              </a:solidFill>
              <a:latin typeface="Arial" charset="0"/>
            </a:endParaRP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0" y="0"/>
            <a:ext cx="762000" cy="6858000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50000">
                <a:srgbClr val="9966FF"/>
              </a:gs>
              <a:gs pos="100000">
                <a:srgbClr val="FFFF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4343400" y="3890963"/>
            <a:ext cx="1841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endParaRPr lang="es-ES_tradnl" sz="4800">
              <a:latin typeface="Arial" charset="0"/>
            </a:endParaRP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914400" y="914400"/>
            <a:ext cx="7848600" cy="5878532"/>
          </a:xfrm>
          <a:prstGeom prst="rect">
            <a:avLst/>
          </a:prstGeom>
          <a:noFill/>
          <a:ln w="762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Los </a:t>
            </a:r>
            <a:r>
              <a:rPr lang="es-ES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entornos óptimos ofrecen oportunidades de</a:t>
            </a:r>
            <a:r>
              <a:rPr lang="es-E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</a:t>
            </a:r>
          </a:p>
          <a:p>
            <a:pPr algn="just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s-ES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s-ES" sz="20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Compartir los lugares habituales de la Comunidad.</a:t>
            </a:r>
          </a:p>
          <a:p>
            <a:pPr algn="just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s-ES" sz="2000" b="1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Experimentar situaciones donde la persona deba tomar decisiones.</a:t>
            </a:r>
            <a:endParaRPr lang="es-ES" sz="2000" b="1" i="1" dirty="0" smtClean="0">
              <a:latin typeface="Arial" charset="0"/>
            </a:endParaRPr>
          </a:p>
          <a:p>
            <a:pPr algn="just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s-ES" sz="2000" b="1" i="1" dirty="0" smtClean="0">
                <a:latin typeface="Arial" charset="0"/>
              </a:rPr>
              <a:t>-</a:t>
            </a:r>
            <a:r>
              <a:rPr lang="es-E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Actuar para equivocarse y llorar; equivocarse y aprender; equivocarse para ser.</a:t>
            </a:r>
          </a:p>
          <a:p>
            <a:pPr algn="just" eaLnBrk="0" hangingPunct="0">
              <a:spcBef>
                <a:spcPct val="50000"/>
              </a:spcBef>
              <a:buFont typeface="Arial" pitchFamily="34" charset="0"/>
              <a:buChar char="•"/>
            </a:pPr>
            <a:r>
              <a:rPr lang="es-E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Desarrollar actividades funcionales y significativas para la persona…….</a:t>
            </a:r>
            <a:endParaRPr lang="es-ES" sz="2000" b="1" dirty="0" smtClean="0">
              <a:solidFill>
                <a:srgbClr val="000000"/>
              </a:solidFill>
              <a:latin typeface="Arial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s-ES" sz="2200" b="1" dirty="0" smtClean="0">
              <a:latin typeface="Arial" charset="0"/>
            </a:endParaRPr>
          </a:p>
          <a:p>
            <a:pPr algn="just" eaLnBrk="0" hangingPunct="0">
              <a:spcBef>
                <a:spcPct val="50000"/>
              </a:spcBef>
              <a:buFont typeface="Arial" pitchFamily="34" charset="0"/>
              <a:buChar char="•"/>
            </a:pPr>
            <a:endParaRPr lang="es-ES" sz="2200" b="1" i="1" dirty="0" smtClean="0">
              <a:latin typeface="Arial" charset="0"/>
            </a:endParaRPr>
          </a:p>
          <a:p>
            <a:pPr algn="just" eaLnBrk="0" hangingPunct="0">
              <a:spcBef>
                <a:spcPct val="50000"/>
              </a:spcBef>
              <a:buFont typeface="Arial" pitchFamily="34" charset="0"/>
              <a:buChar char="•"/>
            </a:pPr>
            <a:endParaRPr lang="es-ES" sz="2200" b="1" i="1" dirty="0" smtClean="0">
              <a:latin typeface="Arial" charset="0"/>
            </a:endParaRPr>
          </a:p>
          <a:p>
            <a:pPr algn="just" eaLnBrk="0" hangingPunct="0">
              <a:spcBef>
                <a:spcPct val="50000"/>
              </a:spcBef>
              <a:buFont typeface="Arial" pitchFamily="34" charset="0"/>
              <a:buChar char="•"/>
            </a:pPr>
            <a:endParaRPr lang="es-ES" sz="2200" b="1" i="1" dirty="0">
              <a:latin typeface="Arial" charset="0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7FFFE-68F9-4C0E-A73B-6C06AAB9917E}" type="slidenum">
              <a:rPr lang="es-ES" smtClean="0"/>
              <a:pPr/>
              <a:t>8</a:t>
            </a:fld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1259632" y="4887451"/>
            <a:ext cx="7128792" cy="1061829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" b="1" dirty="0" smtClean="0">
                <a:solidFill>
                  <a:srgbClr val="000000"/>
                </a:solidFill>
                <a:latin typeface="Arial" charset="0"/>
              </a:rPr>
              <a:t>PARA SENTIRSE VÁLIDOS Y NO SÓLO VIVOS</a:t>
            </a:r>
          </a:p>
          <a:p>
            <a:pPr algn="ctr" eaLnBrk="0" hangingPunct="0">
              <a:spcBef>
                <a:spcPct val="50000"/>
              </a:spcBef>
            </a:pPr>
            <a:r>
              <a:rPr lang="es-ES" b="1" dirty="0" smtClean="0">
                <a:solidFill>
                  <a:srgbClr val="000000"/>
                </a:solidFill>
                <a:latin typeface="Arial" charset="0"/>
              </a:rPr>
              <a:t>PARA SER PARTE DE GRUPOS Y NO SER AGRUPADO EN TORNO  A QUIENES CONSTITUYE N UNA PARTE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3200" b="1" dirty="0" smtClean="0">
                <a:solidFill>
                  <a:srgbClr val="FFC000"/>
                </a:solidFill>
              </a:rPr>
              <a:t>III. ¿ES COMPATIBLE LO QUE VENIMOS HACIENDO CON ESTO?</a:t>
            </a:r>
            <a:endParaRPr lang="es-ES" sz="3200" b="1" dirty="0">
              <a:solidFill>
                <a:srgbClr val="FFC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lang="es-ES" b="1" dirty="0" smtClean="0"/>
              <a:t>Ni “sí”, ni “no”: DEPENDE</a:t>
            </a:r>
          </a:p>
          <a:p>
            <a:pPr algn="ctr">
              <a:buNone/>
            </a:pPr>
            <a:endParaRPr lang="es-ES" sz="2400" b="1" dirty="0" smtClean="0"/>
          </a:p>
          <a:p>
            <a:pPr algn="just"/>
            <a:r>
              <a:rPr lang="es-ES" sz="2400" b="1" u="sng" dirty="0" smtClean="0"/>
              <a:t>DEL OBJETIVO</a:t>
            </a:r>
            <a:r>
              <a:rPr lang="es-ES" sz="2400" b="1" dirty="0" smtClean="0"/>
              <a:t>:</a:t>
            </a:r>
          </a:p>
          <a:p>
            <a:pPr algn="just">
              <a:buNone/>
            </a:pPr>
            <a:r>
              <a:rPr lang="es-ES" sz="2400" b="1" i="1" dirty="0" smtClean="0"/>
              <a:t>	- </a:t>
            </a:r>
            <a:r>
              <a:rPr lang="es-ES" sz="2000" b="1" dirty="0" smtClean="0">
                <a:effectLst/>
              </a:rPr>
              <a:t>“</a:t>
            </a:r>
            <a:r>
              <a:rPr lang="es-ES" sz="2000" b="1" i="1" dirty="0" smtClean="0">
                <a:effectLst/>
              </a:rPr>
              <a:t>De si funcionamos para captar y desarrollar talento o simplemente mitigar el impedimento o el sufrimiento”</a:t>
            </a:r>
            <a:endParaRPr lang="es-ES" sz="2400" b="1" i="1" dirty="0" smtClean="0"/>
          </a:p>
          <a:p>
            <a:pPr algn="just">
              <a:buNone/>
            </a:pPr>
            <a:r>
              <a:rPr lang="es-ES" sz="2400" b="1" u="sng" dirty="0" smtClean="0"/>
              <a:t>.</a:t>
            </a:r>
          </a:p>
          <a:p>
            <a:pPr algn="just"/>
            <a:r>
              <a:rPr lang="es-ES" sz="2400" b="1" u="sng" dirty="0" smtClean="0"/>
              <a:t>DEL ANALISIS DE RESULTADOS</a:t>
            </a:r>
            <a:r>
              <a:rPr lang="es-ES" sz="2000" b="1" dirty="0" smtClean="0">
                <a:effectLst/>
              </a:rPr>
              <a:t>:</a:t>
            </a:r>
          </a:p>
          <a:p>
            <a:pPr algn="just">
              <a:buNone/>
            </a:pPr>
            <a:r>
              <a:rPr lang="es-ES" sz="2000" b="1" dirty="0" smtClean="0">
                <a:effectLst/>
              </a:rPr>
              <a:t>	</a:t>
            </a:r>
            <a:r>
              <a:rPr lang="es-ES" sz="2000" b="1" i="1" dirty="0" smtClean="0">
                <a:effectLst/>
              </a:rPr>
              <a:t>- “De la complacencia a la autocrítica”.</a:t>
            </a:r>
          </a:p>
          <a:p>
            <a:pPr algn="just">
              <a:buNone/>
            </a:pPr>
            <a:r>
              <a:rPr lang="es-ES" sz="2000" b="1" i="1" dirty="0" smtClean="0">
                <a:effectLst/>
              </a:rPr>
              <a:t>	- “Del  mero análisis cuantitativo al cualitativo. Del cuántos    actúan  a cuánta competencia tienen.</a:t>
            </a:r>
          </a:p>
          <a:p>
            <a:pPr algn="just">
              <a:buNone/>
            </a:pPr>
            <a:endParaRPr lang="es-ES" sz="2000" b="1" dirty="0" smtClean="0">
              <a:effectLst/>
            </a:endParaRPr>
          </a:p>
          <a:p>
            <a:pPr algn="just"/>
            <a:endParaRPr lang="es-ES" sz="2400" b="1" u="sng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"Castilla La Mancha: para todos, con todos"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92FD0-9882-4F9C-AEB3-B3443C482CFA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éano">
  <a:themeElements>
    <a:clrScheme name="Océano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éan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éano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éano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éano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éano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éano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éano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éano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éano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215</TotalTime>
  <Words>1237</Words>
  <Application>Microsoft Office PowerPoint</Application>
  <PresentationFormat>Presentación en pantalla (4:3)</PresentationFormat>
  <Paragraphs>226</Paragraphs>
  <Slides>23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Océano</vt:lpstr>
      <vt:lpstr>ESPECIFICIDAD, EDUCACIÓN E INCLUSIÓN.  Dirección General  de Atención a Mayores, personas con discapacidad y dependientes.  Cuenca, 19 de noviembre de 2013.   </vt:lpstr>
      <vt:lpstr>INDICE</vt:lpstr>
      <vt:lpstr>I. Vivimos un momento histórico</vt:lpstr>
      <vt:lpstr>II. DISCAPACIDAD = INTERACCION (SALUD X FACTORES CONTEXTUALES)</vt:lpstr>
      <vt:lpstr>Diapositiva 5</vt:lpstr>
      <vt:lpstr>Diapositiva 6</vt:lpstr>
      <vt:lpstr>Diapositiva 7</vt:lpstr>
      <vt:lpstr>Diapositiva 8</vt:lpstr>
      <vt:lpstr>III. ¿ES COMPATIBLE LO QUE VENIMOS HACIENDO CON ESTO?</vt:lpstr>
      <vt:lpstr>III. ¿ES COMPATIBLE LO QUE VENIMOS HACIENDO CON ESTO?</vt:lpstr>
      <vt:lpstr>Diapositiva 11</vt:lpstr>
      <vt:lpstr>Diapositiva 12</vt:lpstr>
      <vt:lpstr>Hacia un modelo de servicios centrados en las personas</vt:lpstr>
      <vt:lpstr>Diapositiva 14</vt:lpstr>
      <vt:lpstr>PRINCIPIOS DE LA CONCEPCIÓN DE LA CALIDAD DE VIDA</vt:lpstr>
      <vt:lpstr>CALIDAD DE VIDA</vt:lpstr>
      <vt:lpstr>IV. EL GRAN PROBLEMA</vt:lpstr>
      <vt:lpstr>Diapositiva 18</vt:lpstr>
      <vt:lpstr>Diapositiva 19</vt:lpstr>
      <vt:lpstr>V. QUÉ QUEREMOS EN LA DIRECCION GENERAL</vt:lpstr>
      <vt:lpstr> Principios de actuación general</vt:lpstr>
      <vt:lpstr> Principios de actuación general</vt:lpstr>
      <vt:lpstr>VI. UN COMPROMISO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ESPECIFICIDAD, EDUCACIÓN E INCLUSIÓN.  Dirección general  de Atención a Mayores,personas con discapacidad y dependientes. Cuenca, 19 de noviembre de 2013.</dc:title>
  <dc:creator>bsscss102</dc:creator>
  <cp:lastModifiedBy>Windows User</cp:lastModifiedBy>
  <cp:revision>52</cp:revision>
  <dcterms:created xsi:type="dcterms:W3CDTF">2013-11-15T12:54:48Z</dcterms:created>
  <dcterms:modified xsi:type="dcterms:W3CDTF">2013-11-21T22:37:11Z</dcterms:modified>
</cp:coreProperties>
</file>