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75" r:id="rId3"/>
    <p:sldId id="269" r:id="rId4"/>
    <p:sldId id="276" r:id="rId5"/>
    <p:sldId id="277" r:id="rId6"/>
    <p:sldId id="278" r:id="rId7"/>
    <p:sldId id="279" r:id="rId8"/>
    <p:sldId id="281" r:id="rId9"/>
    <p:sldId id="270" r:id="rId10"/>
    <p:sldId id="271" r:id="rId11"/>
    <p:sldId id="272" r:id="rId12"/>
    <p:sldId id="274" r:id="rId13"/>
    <p:sldId id="273" r:id="rId14"/>
    <p:sldId id="280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C6F0-73F1-4425-942B-F306F212FF26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94675-45C1-46E2-B692-13E4BA9A9B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852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0541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3EC3-785F-46AC-AD2F-B741D97CB95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289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6237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990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742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94675-45C1-46E2-B692-13E4BA9A9B6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400">
              <a:latin typeface="Times New Roman" pitchFamily="18" charset="0"/>
              <a:cs typeface="+mn-cs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grpSp>
        <p:nvGrpSpPr>
          <p:cNvPr id="7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8" name="7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9" name="8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10" name="9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10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4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596F-6364-4A25-9443-5DF5A5D92556}" type="datetime1">
              <a:rPr lang="es-ES"/>
              <a:pPr>
                <a:defRPr/>
              </a:pPr>
              <a:t>07/11/2013</a:t>
            </a:fld>
            <a:endParaRPr lang="es-ES"/>
          </a:p>
        </p:txBody>
      </p:sp>
      <p:sp>
        <p:nvSpPr>
          <p:cNvPr id="1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Secretaría de Política Social UGT-CEC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4262-D041-44E5-8F01-80AB0856D4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400">
              <a:latin typeface="Times New Roman" pitchFamily="18" charset="0"/>
              <a:cs typeface="+mn-cs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  <a:cs typeface="+mn-cs"/>
              </a:defRPr>
            </a:lvl1pPr>
          </a:lstStyle>
          <a:p>
            <a:fld id="{4EEE3589-AD14-4F02-8A5D-B67743B1A9ED}" type="datetimeFigureOut">
              <a:rPr lang="es-ES" smtClean="0"/>
              <a:pPr/>
              <a:t>07/11/2013</a:t>
            </a:fld>
            <a:endParaRPr lang="es-E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  <a:cs typeface="+mn-cs"/>
              </a:defRPr>
            </a:lvl1pPr>
          </a:lstStyle>
          <a:p>
            <a:fld id="{51F7D980-3EA0-4C01-9470-613E7BD86A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F2BA3-F21A-40DD-935A-E7D445571C11}" type="datetime1">
              <a:rPr lang="es-ES"/>
              <a:pPr>
                <a:defRPr/>
              </a:pPr>
              <a:t>07/11/2013</a:t>
            </a:fld>
            <a:endParaRPr lang="es-ES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Secretaría de Política Social UGT-CEC</a:t>
            </a:r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AFCFF-4D83-45C7-ABF1-2FF80BAAD5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z="3600" dirty="0" smtClean="0"/>
              <a:t>AREA DE CAPACITACION PARA LA VIDA INDEPENDIENTE 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996952"/>
            <a:ext cx="8964488" cy="31683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/>
              <a:t>Trabaja en el apoyo y desarrollo de habilidades </a:t>
            </a:r>
            <a:r>
              <a:rPr lang="es-ES" sz="2400" dirty="0" smtClean="0"/>
              <a:t>funcionales </a:t>
            </a:r>
            <a:r>
              <a:rPr lang="es-ES" sz="2400" dirty="0"/>
              <a:t>y adaptativas que permitan a </a:t>
            </a:r>
            <a:r>
              <a:rPr lang="es-ES" sz="2400" dirty="0" smtClean="0"/>
              <a:t>la persona </a:t>
            </a:r>
            <a:r>
              <a:rPr lang="es-ES" sz="2400" dirty="0"/>
              <a:t>afrontar la situación de independencia, </a:t>
            </a:r>
            <a:r>
              <a:rPr lang="es-ES" sz="2400" dirty="0" smtClean="0"/>
              <a:t>consiguiendo su autonomía </a:t>
            </a:r>
            <a:r>
              <a:rPr lang="es-ES" sz="2400" dirty="0"/>
              <a:t>en las </a:t>
            </a:r>
            <a:r>
              <a:rPr lang="es-ES" sz="2400" dirty="0" smtClean="0"/>
              <a:t>actividades de la vida cotidiana.</a:t>
            </a:r>
            <a:endParaRPr lang="es-ES" sz="2400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6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latin typeface="Verdana" pitchFamily="34" charset="0"/>
              </a:rPr>
              <a:t>COMUNIDAD</a:t>
            </a:r>
            <a:endParaRPr lang="es-ES" sz="36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206084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USO DEL TRANSPORTE PÚBLICO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100_1603"/>
          <p:cNvPicPr>
            <a:picLocks noChangeAspect="1" noChangeArrowheads="1"/>
          </p:cNvPicPr>
          <p:nvPr/>
        </p:nvPicPr>
        <p:blipFill>
          <a:blip r:embed="rId3" cstate="print"/>
          <a:srcRect r="9621"/>
          <a:stretch>
            <a:fillRect/>
          </a:stretch>
        </p:blipFill>
        <p:spPr bwMode="auto">
          <a:xfrm>
            <a:off x="0" y="1628800"/>
            <a:ext cx="4073012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agen 020"/>
          <p:cNvPicPr>
            <a:picLocks noChangeAspect="1" noChangeArrowheads="1"/>
          </p:cNvPicPr>
          <p:nvPr/>
        </p:nvPicPr>
        <p:blipFill>
          <a:blip r:embed="rId4" cstate="print"/>
          <a:srcRect l="2531" t="21887" r="14940" b="14857"/>
          <a:stretch>
            <a:fillRect/>
          </a:stretch>
        </p:blipFill>
        <p:spPr bwMode="auto">
          <a:xfrm>
            <a:off x="1187624" y="5013176"/>
            <a:ext cx="2322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n 025"/>
          <p:cNvPicPr>
            <a:picLocks noChangeAspect="1" noChangeArrowheads="1"/>
          </p:cNvPicPr>
          <p:nvPr/>
        </p:nvPicPr>
        <p:blipFill>
          <a:blip r:embed="rId5" cstate="print"/>
          <a:srcRect l="26680" t="38527" r="62430" b="48744"/>
          <a:stretch>
            <a:fillRect/>
          </a:stretch>
        </p:blipFill>
        <p:spPr bwMode="auto">
          <a:xfrm>
            <a:off x="1115616" y="5013176"/>
            <a:ext cx="664359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G_0815"/>
          <p:cNvPicPr>
            <a:picLocks noChangeAspect="1" noChangeArrowheads="1"/>
          </p:cNvPicPr>
          <p:nvPr/>
        </p:nvPicPr>
        <p:blipFill>
          <a:blip r:embed="rId6" cstate="print"/>
          <a:srcRect t="14099" b="12685"/>
          <a:stretch>
            <a:fillRect/>
          </a:stretch>
        </p:blipFill>
        <p:spPr bwMode="auto">
          <a:xfrm>
            <a:off x="6156176" y="4941168"/>
            <a:ext cx="2484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ecap 334"/>
          <p:cNvPicPr>
            <a:picLocks noChangeAspect="1" noChangeArrowheads="1"/>
          </p:cNvPicPr>
          <p:nvPr/>
        </p:nvPicPr>
        <p:blipFill>
          <a:blip r:embed="rId7" cstate="print"/>
          <a:srcRect l="3307"/>
          <a:stretch>
            <a:fillRect/>
          </a:stretch>
        </p:blipFill>
        <p:spPr bwMode="auto">
          <a:xfrm>
            <a:off x="3851920" y="5013176"/>
            <a:ext cx="1782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31" name="Picture 7" descr="tlf bor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342580">
            <a:off x="7793669" y="5882713"/>
            <a:ext cx="1318067" cy="54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07904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ANCLAJE  VISUAL</a:t>
            </a:r>
            <a:endParaRPr lang="es-ES" b="1" dirty="0"/>
          </a:p>
        </p:txBody>
      </p:sp>
      <p:pic>
        <p:nvPicPr>
          <p:cNvPr id="13" name="Picture 14" descr="Logo CECAP Servicio de Capacitació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  <p:pic>
        <p:nvPicPr>
          <p:cNvPr id="2" name="Picture 1" descr="Imagen1.jpg"/>
          <p:cNvPicPr>
            <a:picLocks noChangeAspect="1"/>
          </p:cNvPicPr>
          <p:nvPr/>
        </p:nvPicPr>
        <p:blipFill>
          <a:blip r:embed="rId4" cstate="print"/>
          <a:srcRect l="19675"/>
          <a:stretch>
            <a:fillRect/>
          </a:stretch>
        </p:blipFill>
        <p:spPr>
          <a:xfrm>
            <a:off x="0" y="1714488"/>
            <a:ext cx="4742352" cy="44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0010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PASO DE PEATONES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6000" y="980728"/>
            <a:ext cx="3648000" cy="2736000"/>
          </a:xfrm>
          <a:prstGeom prst="rect">
            <a:avLst/>
          </a:prstGeo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6" cstate="print"/>
          <a:srcRect l="9838" r="20075"/>
          <a:stretch>
            <a:fillRect/>
          </a:stretch>
        </p:blipFill>
        <p:spPr>
          <a:xfrm>
            <a:off x="5580112" y="3906000"/>
            <a:ext cx="2758603" cy="29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latin typeface="Verdana" pitchFamily="34" charset="0"/>
              </a:rPr>
              <a:t>VIVIENDA</a:t>
            </a:r>
            <a:endParaRPr lang="es-ES" sz="4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42088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b="1" dirty="0" smtClean="0"/>
              <a:t>Autocuidado y Autonomía Personal</a:t>
            </a:r>
            <a:endParaRPr lang="es-ES" sz="2400" b="1" dirty="0"/>
          </a:p>
        </p:txBody>
      </p:sp>
      <p:pic>
        <p:nvPicPr>
          <p:cNvPr id="7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  <p:sp>
        <p:nvSpPr>
          <p:cNvPr id="4098" name="AutoShape 2" descr="https://email.1and1.es/ajax/mail?action=attachment&amp;session=fdd073aa4a594ffba2cc69e6fc73bc86&amp;folder=default0%2FINBOX&amp;id=1383557931357439819&amp;attachment=2&amp;save=0&amp;filter=1"/>
          <p:cNvSpPr>
            <a:spLocks noChangeAspect="1" noChangeArrowheads="1"/>
          </p:cNvSpPr>
          <p:nvPr/>
        </p:nvSpPr>
        <p:spPr bwMode="auto">
          <a:xfrm>
            <a:off x="63500" y="-136525"/>
            <a:ext cx="7277100" cy="435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https://email.1and1.es/ajax/mail?action=attachment&amp;session=fdd073aa4a594ffba2cc69e6fc73bc86&amp;folder=default0%2FINBOX&amp;id=1383557931357439819&amp;attachment=2&amp;save=0&amp;filter=1"/>
          <p:cNvSpPr>
            <a:spLocks noChangeAspect="1" noChangeArrowheads="1"/>
          </p:cNvSpPr>
          <p:nvPr/>
        </p:nvSpPr>
        <p:spPr bwMode="auto">
          <a:xfrm>
            <a:off x="63500" y="-136525"/>
            <a:ext cx="7277100" cy="435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IMG-20131104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4689783" cy="2808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652120" y="306896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Preparación de medicación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198884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Parámetro</a:t>
            </a:r>
            <a:endParaRPr lang="es-ES" sz="2000" b="1" dirty="0"/>
          </a:p>
        </p:txBody>
      </p:sp>
      <p:pic>
        <p:nvPicPr>
          <p:cNvPr id="12" name="11 Imagen" descr="20131104_124140.jpg"/>
          <p:cNvPicPr>
            <a:picLocks noChangeAspect="1"/>
          </p:cNvPicPr>
          <p:nvPr/>
        </p:nvPicPr>
        <p:blipFill>
          <a:blip r:embed="rId5" cstate="print"/>
          <a:srcRect l="16537" t="8001" r="44876" b="10101"/>
          <a:stretch>
            <a:fillRect/>
          </a:stretch>
        </p:blipFill>
        <p:spPr>
          <a:xfrm rot="5400000">
            <a:off x="5685685" y="3399686"/>
            <a:ext cx="2668629" cy="42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0130606_211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7568" y="2276808"/>
            <a:ext cx="4608000" cy="345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64088" y="23488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Responsabilidad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427984" y="184482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Parámetro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38610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Gestión económica</a:t>
            </a:r>
            <a:endParaRPr lang="es-ES" sz="2400" dirty="0"/>
          </a:p>
        </p:txBody>
      </p:sp>
      <p:pic>
        <p:nvPicPr>
          <p:cNvPr id="6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S" b="1" dirty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" b="1" dirty="0" smtClean="0"/>
          </a:p>
          <a:p>
            <a:pPr>
              <a:buFont typeface="Wingdings" pitchFamily="2" charset="2"/>
              <a:buNone/>
            </a:pPr>
            <a:r>
              <a:rPr lang="es-ES" b="1" dirty="0" smtClean="0"/>
              <a:t>“</a:t>
            </a:r>
            <a:r>
              <a:rPr lang="es-ES" b="1" dirty="0"/>
              <a:t>Nadie sabe de lo que es capaz hasta que lo intenta”.</a:t>
            </a:r>
            <a:r>
              <a:rPr lang="es-ES" b="1" dirty="0">
                <a:solidFill>
                  <a:schemeClr val="hlink"/>
                </a:solidFill>
              </a:rPr>
              <a:t> Publio Siro.</a:t>
            </a:r>
          </a:p>
          <a:p>
            <a:pPr>
              <a:buFont typeface="Wingdings" pitchFamily="2" charset="2"/>
              <a:buNone/>
            </a:pPr>
            <a:endParaRPr lang="es-ES" b="1" dirty="0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es-ES" b="1" dirty="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b="1" dirty="0" smtClean="0"/>
              <a:t>GRACIAS…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endParaRPr lang="es-ES" b="1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698154" y="55742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DIAGRAMA DE FLUJOS  AVI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916832"/>
            <a:ext cx="12601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Citación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95736" y="1916832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Entrevista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1916832"/>
            <a:ext cx="1512168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Cita evaluación AVI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862799" y="1916832"/>
            <a:ext cx="1439987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Evaluación  AVI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2661" y="3310473"/>
            <a:ext cx="1728192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Análisis de resultados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718869" y="4880193"/>
            <a:ext cx="2016051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Informe de devolución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14968" y="4420522"/>
            <a:ext cx="144016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Entrevista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99992" y="3310473"/>
            <a:ext cx="187011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Derivación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25874" y="2840162"/>
            <a:ext cx="162018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307010" y="4693945"/>
            <a:ext cx="195069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Registros de seguimiento</a:t>
            </a:r>
            <a:endParaRPr lang="es-ES" dirty="0"/>
          </a:p>
        </p:txBody>
      </p:sp>
      <p:cxnSp>
        <p:nvCxnSpPr>
          <p:cNvPr id="20" name="19 Conector recto de flecha"/>
          <p:cNvCxnSpPr>
            <a:stCxn id="4" idx="3"/>
            <a:endCxn id="5" idx="1"/>
          </p:cNvCxnSpPr>
          <p:nvPr/>
        </p:nvCxnSpPr>
        <p:spPr>
          <a:xfrm>
            <a:off x="1511660" y="2101498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5" idx="3"/>
          </p:cNvCxnSpPr>
          <p:nvPr/>
        </p:nvCxnSpPr>
        <p:spPr>
          <a:xfrm>
            <a:off x="3635896" y="2101498"/>
            <a:ext cx="864096" cy="6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6029789" y="2107868"/>
            <a:ext cx="850639" cy="12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7" idx="2"/>
          </p:cNvCxnSpPr>
          <p:nvPr/>
        </p:nvCxnSpPr>
        <p:spPr>
          <a:xfrm flipH="1">
            <a:off x="7582792" y="2563163"/>
            <a:ext cx="1" cy="74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7582792" y="3956804"/>
            <a:ext cx="30138" cy="923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9" idx="2"/>
            <a:endCxn id="10" idx="3"/>
          </p:cNvCxnSpPr>
          <p:nvPr/>
        </p:nvCxnSpPr>
        <p:spPr>
          <a:xfrm rot="5400000" flipH="1">
            <a:off x="6480344" y="4279973"/>
            <a:ext cx="921336" cy="1571767"/>
          </a:xfrm>
          <a:prstGeom prst="bentConnector4">
            <a:avLst>
              <a:gd name="adj1" fmla="val -24812"/>
              <a:gd name="adj2" fmla="val 8206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0"/>
          </p:cNvCxnSpPr>
          <p:nvPr/>
        </p:nvCxnSpPr>
        <p:spPr>
          <a:xfrm flipV="1">
            <a:off x="5435048" y="3683376"/>
            <a:ext cx="0" cy="73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11" idx="0"/>
            <a:endCxn id="17" idx="3"/>
          </p:cNvCxnSpPr>
          <p:nvPr/>
        </p:nvCxnSpPr>
        <p:spPr>
          <a:xfrm rot="16200000" flipV="1">
            <a:off x="4447729" y="2323154"/>
            <a:ext cx="285645" cy="16889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2195736" y="3846343"/>
            <a:ext cx="208823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Plan de apoyos</a:t>
            </a:r>
            <a:endParaRPr lang="es-ES" dirty="0"/>
          </a:p>
        </p:txBody>
      </p:sp>
      <p:sp>
        <p:nvSpPr>
          <p:cNvPr id="52" name="51 CuadroTexto"/>
          <p:cNvSpPr txBox="1"/>
          <p:nvPr/>
        </p:nvSpPr>
        <p:spPr>
          <a:xfrm>
            <a:off x="2591780" y="5717409"/>
            <a:ext cx="2088232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Reunión de seguimiento</a:t>
            </a:r>
            <a:endParaRPr lang="es-ES" dirty="0"/>
          </a:p>
        </p:txBody>
      </p:sp>
      <p:sp>
        <p:nvSpPr>
          <p:cNvPr id="53" name="52 CuadroTexto"/>
          <p:cNvSpPr txBox="1"/>
          <p:nvPr/>
        </p:nvSpPr>
        <p:spPr>
          <a:xfrm>
            <a:off x="353294" y="5718956"/>
            <a:ext cx="151216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Análisis de incidencias</a:t>
            </a:r>
            <a:endParaRPr lang="es-ES" dirty="0"/>
          </a:p>
        </p:txBody>
      </p:sp>
      <p:sp>
        <p:nvSpPr>
          <p:cNvPr id="54" name="53 CuadroTexto"/>
          <p:cNvSpPr txBox="1"/>
          <p:nvPr/>
        </p:nvSpPr>
        <p:spPr>
          <a:xfrm>
            <a:off x="251520" y="4693944"/>
            <a:ext cx="169218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Resolución de incidencia</a:t>
            </a:r>
            <a:endParaRPr lang="es-ES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51520" y="3654533"/>
            <a:ext cx="160217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Reunión de red</a:t>
            </a:r>
            <a:endParaRPr lang="es-E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06515" y="2619108"/>
            <a:ext cx="169218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DERIVACIÓN</a:t>
            </a:r>
            <a:endParaRPr lang="es-ES" dirty="0"/>
          </a:p>
        </p:txBody>
      </p:sp>
      <p:cxnSp>
        <p:nvCxnSpPr>
          <p:cNvPr id="58" name="57 Conector recto de flecha"/>
          <p:cNvCxnSpPr>
            <a:stCxn id="17" idx="2"/>
          </p:cNvCxnSpPr>
          <p:nvPr/>
        </p:nvCxnSpPr>
        <p:spPr>
          <a:xfrm>
            <a:off x="2935964" y="3209494"/>
            <a:ext cx="0" cy="636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40" idx="2"/>
          </p:cNvCxnSpPr>
          <p:nvPr/>
        </p:nvCxnSpPr>
        <p:spPr>
          <a:xfrm>
            <a:off x="3239852" y="4215675"/>
            <a:ext cx="0" cy="389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18" idx="2"/>
          </p:cNvCxnSpPr>
          <p:nvPr/>
        </p:nvCxnSpPr>
        <p:spPr>
          <a:xfrm>
            <a:off x="3282355" y="5340276"/>
            <a:ext cx="0" cy="378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stCxn id="52" idx="1"/>
            <a:endCxn id="53" idx="3"/>
          </p:cNvCxnSpPr>
          <p:nvPr/>
        </p:nvCxnSpPr>
        <p:spPr>
          <a:xfrm flipH="1">
            <a:off x="1865462" y="6040575"/>
            <a:ext cx="726318" cy="1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>
            <a:stCxn id="53" idx="0"/>
            <a:endCxn id="54" idx="2"/>
          </p:cNvCxnSpPr>
          <p:nvPr/>
        </p:nvCxnSpPr>
        <p:spPr>
          <a:xfrm flipH="1" flipV="1">
            <a:off x="1097614" y="5340275"/>
            <a:ext cx="11764" cy="378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>
            <a:stCxn id="54" idx="0"/>
          </p:cNvCxnSpPr>
          <p:nvPr/>
        </p:nvCxnSpPr>
        <p:spPr>
          <a:xfrm flipV="1">
            <a:off x="1097614" y="4300864"/>
            <a:ext cx="11764" cy="393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>
            <a:stCxn id="55" idx="0"/>
            <a:endCxn id="56" idx="2"/>
          </p:cNvCxnSpPr>
          <p:nvPr/>
        </p:nvCxnSpPr>
        <p:spPr>
          <a:xfrm flipV="1">
            <a:off x="1052609" y="2988440"/>
            <a:ext cx="0" cy="666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4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9269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ESTADIOS DEL PROCESO DE CAPACITACIÓN  AVI</a:t>
            </a:r>
            <a:endParaRPr lang="es-ES" sz="2400" b="1" dirty="0"/>
          </a:p>
        </p:txBody>
      </p:sp>
      <p:pic>
        <p:nvPicPr>
          <p:cNvPr id="3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7544" y="2276872"/>
            <a:ext cx="2592288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ADQUISICÓN</a:t>
            </a:r>
            <a:endParaRPr lang="es-E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3501008"/>
            <a:ext cx="3096344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INTERIORIZACIÓN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4941168"/>
            <a:ext cx="3096344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GENERALIZACIÓN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314650" y="2276872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PROGRAMA DE ALOJAMIENTO Y CONVIVENCIA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04654" y="3501007"/>
            <a:ext cx="523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VIVIENDA INDEPENDIENTE CON APOYOS</a:t>
            </a: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55777" y="4929336"/>
            <a:ext cx="41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VIVIENDA INDEPENDIENTE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555625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/>
              <a:t>Adquisición AVI</a:t>
            </a:r>
          </a:p>
          <a:p>
            <a:pPr algn="ctr"/>
            <a:endParaRPr lang="es-ES" sz="2400" b="1" dirty="0" smtClean="0"/>
          </a:p>
        </p:txBody>
      </p:sp>
      <p:pic>
        <p:nvPicPr>
          <p:cNvPr id="3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03848" y="4048140"/>
            <a:ext cx="1872209" cy="800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sz="2800" dirty="0" smtClean="0"/>
              <a:t>APOYOS</a:t>
            </a:r>
          </a:p>
          <a:p>
            <a:pPr marL="342900" indent="-342900" algn="ctr">
              <a:buAutoNum type="arabicPeriod"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2132856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PROGRAMA DE ALOJAMIENTO Y CONVIVENCIA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444208" y="2996952"/>
            <a:ext cx="2088232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ADQUISICIÓN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300192" y="4077072"/>
            <a:ext cx="2586764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INTERIORIZACIÓN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300192" y="5301208"/>
            <a:ext cx="2591493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GENERALIZACIÓN</a:t>
            </a:r>
            <a:endParaRPr lang="es-ES" sz="2000" dirty="0"/>
          </a:p>
        </p:txBody>
      </p:sp>
      <p:sp>
        <p:nvSpPr>
          <p:cNvPr id="13" name="12 Más"/>
          <p:cNvSpPr/>
          <p:nvPr/>
        </p:nvSpPr>
        <p:spPr>
          <a:xfrm>
            <a:off x="5508191" y="2731406"/>
            <a:ext cx="662372" cy="66369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Menos"/>
          <p:cNvSpPr/>
          <p:nvPr/>
        </p:nvSpPr>
        <p:spPr>
          <a:xfrm>
            <a:off x="5436020" y="5402077"/>
            <a:ext cx="734543" cy="698376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611560" y="4797152"/>
            <a:ext cx="19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BENEFICIARIO</a:t>
            </a:r>
            <a:endParaRPr lang="es-ES" dirty="0"/>
          </a:p>
        </p:txBody>
      </p:sp>
      <p:sp>
        <p:nvSpPr>
          <p:cNvPr id="16" name="15 Flecha arriba y abajo"/>
          <p:cNvSpPr/>
          <p:nvPr/>
        </p:nvSpPr>
        <p:spPr>
          <a:xfrm>
            <a:off x="5803291" y="3463365"/>
            <a:ext cx="125663" cy="193871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578" name="Picture 2" descr="http://img.foroalfa.org/articulos/Yves_Zimmermann/pictogramas_aiga.png"/>
          <p:cNvPicPr>
            <a:picLocks noChangeAspect="1" noChangeArrowheads="1"/>
          </p:cNvPicPr>
          <p:nvPr/>
        </p:nvPicPr>
        <p:blipFill>
          <a:blip r:embed="rId4" cstate="print"/>
          <a:srcRect l="21566" t="3024" r="61661" b="57665"/>
          <a:stretch>
            <a:fillRect/>
          </a:stretch>
        </p:blipFill>
        <p:spPr bwMode="auto">
          <a:xfrm>
            <a:off x="899592" y="3212976"/>
            <a:ext cx="1279383" cy="11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8" grpId="0" animBg="1"/>
      <p:bldP spid="9" grpId="0" animBg="1"/>
      <p:bldP spid="13" grpId="0" animBg="1"/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62068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Interiorización AVI</a:t>
            </a:r>
            <a:endParaRPr lang="es-E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613" y="65856"/>
            <a:ext cx="20843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191683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VIVIENDA INDEPENDIENTE CON APOYOS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29249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PARTICIPANTE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635896" y="2996952"/>
            <a:ext cx="180020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APOYOS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372200" y="29249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OBJETIVOS</a:t>
            </a:r>
            <a:r>
              <a:rPr lang="es-ES" sz="2000" dirty="0" smtClean="0"/>
              <a:t> </a:t>
            </a:r>
          </a:p>
          <a:p>
            <a:pPr algn="ctr"/>
            <a:r>
              <a:rPr lang="es-ES" sz="2000" b="1" dirty="0" smtClean="0"/>
              <a:t>PERSONALES</a:t>
            </a:r>
            <a:endParaRPr lang="es-ES" sz="20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4877" t="22821" r="2464" b="8715"/>
          <a:stretch>
            <a:fillRect/>
          </a:stretch>
        </p:blipFill>
        <p:spPr bwMode="auto">
          <a:xfrm>
            <a:off x="1763683" y="3789040"/>
            <a:ext cx="502940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62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76470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Generalización AVI</a:t>
            </a:r>
            <a:endParaRPr lang="es-E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613" y="0"/>
            <a:ext cx="20843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29249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PARTICIPANTE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987824" y="3429000"/>
            <a:ext cx="273630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SEGUIMIENTO</a:t>
            </a:r>
          </a:p>
          <a:p>
            <a:pPr algn="ctr"/>
            <a:r>
              <a:rPr lang="es-ES" sz="2400" b="1" dirty="0" smtClean="0"/>
              <a:t>PUNTUALES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03648" y="19888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VIVIENDA INDEPENDIENTE</a:t>
            </a:r>
            <a:endParaRPr lang="es-ES" sz="2400" b="1" dirty="0"/>
          </a:p>
        </p:txBody>
      </p:sp>
      <p:pic>
        <p:nvPicPr>
          <p:cNvPr id="20482" name="Picture 2" descr="http://3.bp.blogspot.com/_yAhhUKNEyyU/TStPtvKb3GI/AAAAAAAAAKs/O43iOFuVW2k/s1600/telefo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2551391" cy="20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88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83671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Planificación de objetivos</a:t>
            </a:r>
            <a:endParaRPr lang="es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068960"/>
            <a:ext cx="144016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483768" y="1916832"/>
            <a:ext cx="15841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Beneficiario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483768" y="2708920"/>
            <a:ext cx="14401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Profesional</a:t>
            </a:r>
          </a:p>
          <a:p>
            <a:pPr algn="ctr"/>
            <a:r>
              <a:rPr lang="es-ES" dirty="0" smtClean="0"/>
              <a:t>de </a:t>
            </a:r>
          </a:p>
          <a:p>
            <a:pPr algn="ctr"/>
            <a:r>
              <a:rPr lang="es-ES" dirty="0" smtClean="0"/>
              <a:t>referencia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55776" y="4077072"/>
            <a:ext cx="12241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Red de apoyo</a:t>
            </a:r>
            <a:endParaRPr lang="es-ES" dirty="0"/>
          </a:p>
        </p:txBody>
      </p:sp>
      <p:cxnSp>
        <p:nvCxnSpPr>
          <p:cNvPr id="8" name="7 Conector recto de flecha"/>
          <p:cNvCxnSpPr>
            <a:endCxn id="4" idx="1"/>
          </p:cNvCxnSpPr>
          <p:nvPr/>
        </p:nvCxnSpPr>
        <p:spPr>
          <a:xfrm flipV="1">
            <a:off x="1403648" y="2101498"/>
            <a:ext cx="1080120" cy="9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3" idx="3"/>
            <a:endCxn id="5" idx="1"/>
          </p:cNvCxnSpPr>
          <p:nvPr/>
        </p:nvCxnSpPr>
        <p:spPr>
          <a:xfrm flipV="1">
            <a:off x="1691680" y="3170585"/>
            <a:ext cx="792088" cy="8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403648" y="3501008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30097" r="25071" b="14017"/>
          <a:stretch>
            <a:fillRect/>
          </a:stretch>
        </p:blipFill>
        <p:spPr bwMode="auto">
          <a:xfrm>
            <a:off x="4139952" y="2348880"/>
            <a:ext cx="483054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613" y="0"/>
            <a:ext cx="20843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85723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Verdana" pitchFamily="34" charset="0"/>
              </a:rPr>
              <a:t>AUTOPLANIFICACIÓN</a:t>
            </a:r>
            <a:endParaRPr lang="es-ES" sz="4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" name="Picture 2" descr="Imagen2.jpg"/>
          <p:cNvPicPr>
            <a:picLocks noChangeAspect="1"/>
          </p:cNvPicPr>
          <p:nvPr/>
        </p:nvPicPr>
        <p:blipFill>
          <a:blip r:embed="rId4" cstate="print"/>
          <a:srcRect b="16140"/>
          <a:stretch>
            <a:fillRect/>
          </a:stretch>
        </p:blipFill>
        <p:spPr>
          <a:xfrm>
            <a:off x="0" y="2060848"/>
            <a:ext cx="6007358" cy="3780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588224" y="17008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PARAMETROS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84168" y="2852936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Responsabilidad</a:t>
            </a:r>
          </a:p>
          <a:p>
            <a:pPr marL="342900" indent="-342900"/>
            <a:endParaRPr lang="es-ES" dirty="0" smtClean="0"/>
          </a:p>
          <a:p>
            <a:pPr marL="342900" indent="-342900">
              <a:buAutoNum type="arabicPeriod" startAt="2"/>
            </a:pPr>
            <a:r>
              <a:rPr lang="es-ES" dirty="0" smtClean="0"/>
              <a:t>Autocuidado y Autonomía personal</a:t>
            </a:r>
          </a:p>
          <a:p>
            <a:pPr marL="342900" indent="-342900">
              <a:buAutoNum type="arabicPeriod" startAt="2"/>
            </a:pPr>
            <a:endParaRPr lang="es-ES" dirty="0" smtClean="0"/>
          </a:p>
          <a:p>
            <a:pPr marL="342900" indent="-342900">
              <a:buAutoNum type="arabicPeriod" startAt="2"/>
            </a:pPr>
            <a:r>
              <a:rPr lang="es-ES" dirty="0" smtClean="0"/>
              <a:t>Formación y Empleo</a:t>
            </a:r>
          </a:p>
          <a:p>
            <a:pPr marL="342900" indent="-342900">
              <a:buAutoNum type="arabicPeriod" startAt="2"/>
            </a:pPr>
            <a:endParaRPr lang="es-ES" dirty="0" smtClean="0"/>
          </a:p>
          <a:p>
            <a:pPr marL="342900" indent="-342900">
              <a:buAutoNum type="arabicPeriod" startAt="2"/>
            </a:pPr>
            <a:r>
              <a:rPr lang="es-ES" dirty="0" smtClean="0"/>
              <a:t>Ocio y tiempo libre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Logo CECAP Servicio de Capacitac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0"/>
            <a:ext cx="2087562" cy="1111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8572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latin typeface="Verdana" pitchFamily="34" charset="0"/>
              </a:rPr>
              <a:t>RECURSOS NORMALIZADOS</a:t>
            </a:r>
            <a:endParaRPr lang="es-ES" sz="32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20002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GIMNASIO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Picture 1" descr="IMG_0808"/>
          <p:cNvPicPr>
            <a:picLocks noChangeAspect="1" noChangeArrowheads="1"/>
          </p:cNvPicPr>
          <p:nvPr/>
        </p:nvPicPr>
        <p:blipFill>
          <a:blip r:embed="rId4" cstate="print"/>
          <a:srcRect l="13142" t="13818" r="45567" b="5516"/>
          <a:stretch>
            <a:fillRect/>
          </a:stretch>
        </p:blipFill>
        <p:spPr bwMode="auto">
          <a:xfrm>
            <a:off x="357158" y="1500174"/>
            <a:ext cx="2916000" cy="4345398"/>
          </a:xfrm>
          <a:prstGeom prst="rect">
            <a:avLst/>
          </a:prstGeom>
          <a:noFill/>
        </p:spPr>
      </p:pic>
      <p:pic>
        <p:nvPicPr>
          <p:cNvPr id="6" name="Picture 5" descr="Image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857496"/>
            <a:ext cx="2549373" cy="3780000"/>
          </a:xfrm>
          <a:prstGeom prst="rect">
            <a:avLst/>
          </a:prstGeom>
        </p:spPr>
      </p:pic>
      <p:pic>
        <p:nvPicPr>
          <p:cNvPr id="7" name="Picture 6" descr="Imagen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857496"/>
            <a:ext cx="2500225" cy="37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luj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2_Fluj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DE POWER POINT DE CECAP SERVICIO DE CAPACITACIÓN</Template>
  <TotalTime>808</TotalTime>
  <Words>211</Words>
  <Application>Microsoft Office PowerPoint</Application>
  <PresentationFormat>Presentación en pantalla (4:3)</PresentationFormat>
  <Paragraphs>92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Perfil</vt:lpstr>
      <vt:lpstr>2_Flujo</vt:lpstr>
      <vt:lpstr>AREA DE CAPACITACION PARA LA VIDA INDEPENDIENTE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Windows User</cp:lastModifiedBy>
  <cp:revision>78</cp:revision>
  <dcterms:created xsi:type="dcterms:W3CDTF">2013-02-28T20:28:26Z</dcterms:created>
  <dcterms:modified xsi:type="dcterms:W3CDTF">2013-11-07T10:51:22Z</dcterms:modified>
</cp:coreProperties>
</file>